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mbria" panose="02040503050406030204" pitchFamily="18" charset="0"/>
      <p:regular r:id="rId16"/>
      <p:bold r:id="rId17"/>
      <p:italic r:id="rId18"/>
      <p:boldItalic r:id="rId19"/>
    </p:embeddedFont>
    <p:embeddedFont>
      <p:font typeface="Times New Roman Bold" panose="02020803070505020304" pitchFamily="18" charset="0"/>
      <p:regular r:id="rId20"/>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jpeg>
</file>

<file path=ppt/media/image12.jpeg>
</file>

<file path=ppt/media/image13.jpeg>
</file>

<file path=ppt/media/image14.jpeg>
</file>

<file path=ppt/media/image15.png>
</file>

<file path=ppt/media/image16.png>
</file>

<file path=ppt/media/image17.jpeg>
</file>

<file path=ppt/media/image18.png>
</file>

<file path=ppt/media/image19.png>
</file>

<file path=ppt/media/image2.svg>
</file>

<file path=ppt/media/image20.svg>
</file>

<file path=ppt/media/image21.png>
</file>

<file path=ppt/media/image22.svg>
</file>

<file path=ppt/media/image23.jpeg>
</file>

<file path=ppt/media/image3.jpeg>
</file>

<file path=ppt/media/image4.png>
</file>

<file path=ppt/media/image5.png>
</file>

<file path=ppt/media/image6.sv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www.amazon.com/auctions" TargetMode="External"/><Relationship Id="rId2" Type="http://schemas.openxmlformats.org/officeDocument/2006/relationships/hyperlink" Target="https://www.ebay.com/" TargetMode="External"/><Relationship Id="rId1" Type="http://schemas.openxmlformats.org/officeDocument/2006/relationships/slideLayout" Target="../slideLayouts/slideLayout7.xml"/><Relationship Id="rId6" Type="http://schemas.openxmlformats.org/officeDocument/2006/relationships/hyperlink" Target="https://www.the-saleroom.com/en-gb" TargetMode="External"/><Relationship Id="rId5" Type="http://schemas.openxmlformats.org/officeDocument/2006/relationships/hyperlink" Target="https://www.proxibid.com/" TargetMode="External"/><Relationship Id="rId4" Type="http://schemas.openxmlformats.org/officeDocument/2006/relationships/hyperlink" Target="https://www.catawiki.com/en/"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sp>
        <p:nvSpPr>
          <p:cNvPr id="4" name="TextBox 4"/>
          <p:cNvSpPr txBox="1"/>
          <p:nvPr/>
        </p:nvSpPr>
        <p:spPr>
          <a:xfrm>
            <a:off x="615629" y="3743170"/>
            <a:ext cx="8225316" cy="4239250"/>
          </a:xfrm>
          <a:prstGeom prst="rect">
            <a:avLst/>
          </a:prstGeom>
        </p:spPr>
        <p:txBody>
          <a:bodyPr lIns="0" tIns="0" rIns="0" bIns="0" rtlCol="0" anchor="t">
            <a:spAutoFit/>
          </a:bodyPr>
          <a:lstStyle/>
          <a:p>
            <a:pPr algn="l">
              <a:lnSpc>
                <a:spcPts val="3298"/>
              </a:lnSpc>
            </a:pPr>
            <a:r>
              <a:rPr lang="en-US" sz="4500" spc="4" dirty="0">
                <a:solidFill>
                  <a:srgbClr val="332C2C"/>
                </a:solidFill>
                <a:latin typeface="Times New Roman" panose="02020603050405020304" pitchFamily="18" charset="0"/>
                <a:cs typeface="Times New Roman" panose="02020603050405020304" pitchFamily="18" charset="0"/>
              </a:rPr>
              <a:t>Group Members:</a:t>
            </a:r>
          </a:p>
          <a:p>
            <a:pPr algn="l">
              <a:lnSpc>
                <a:spcPts val="3298"/>
              </a:lnSpc>
            </a:pPr>
            <a:endParaRPr lang="en-US" sz="4500" spc="4" dirty="0">
              <a:solidFill>
                <a:srgbClr val="332C2C"/>
              </a:solidFill>
              <a:latin typeface="Times New Roman" panose="02020603050405020304" pitchFamily="18" charset="0"/>
              <a:cs typeface="Times New Roman" panose="02020603050405020304" pitchFamily="18" charset="0"/>
            </a:endParaRPr>
          </a:p>
          <a:p>
            <a:pPr marL="331442" lvl="1" indent="-165721" algn="l">
              <a:lnSpc>
                <a:spcPts val="3298"/>
              </a:lnSpc>
              <a:buFont typeface="Arial"/>
              <a:buChar char="•"/>
            </a:pPr>
            <a:r>
              <a:rPr lang="en-US" sz="4500" spc="4" dirty="0" err="1">
                <a:solidFill>
                  <a:srgbClr val="332C2C"/>
                </a:solidFill>
                <a:latin typeface="Times New Roman" panose="02020603050405020304" pitchFamily="18" charset="0"/>
                <a:cs typeface="Times New Roman" panose="02020603050405020304" pitchFamily="18" charset="0"/>
              </a:rPr>
              <a:t>Purvesh</a:t>
            </a:r>
            <a:r>
              <a:rPr lang="en-US" sz="4500" spc="4" dirty="0">
                <a:solidFill>
                  <a:srgbClr val="332C2C"/>
                </a:solidFill>
                <a:latin typeface="Times New Roman" panose="02020603050405020304" pitchFamily="18" charset="0"/>
                <a:cs typeface="Times New Roman" panose="02020603050405020304" pitchFamily="18" charset="0"/>
              </a:rPr>
              <a:t> </a:t>
            </a:r>
            <a:r>
              <a:rPr lang="en-US" sz="4500" spc="4" dirty="0" err="1">
                <a:solidFill>
                  <a:srgbClr val="332C2C"/>
                </a:solidFill>
                <a:latin typeface="Times New Roman" panose="02020603050405020304" pitchFamily="18" charset="0"/>
                <a:cs typeface="Times New Roman" panose="02020603050405020304" pitchFamily="18" charset="0"/>
              </a:rPr>
              <a:t>Mavle</a:t>
            </a:r>
            <a:endParaRPr lang="en-US" sz="4500" spc="4" dirty="0">
              <a:solidFill>
                <a:srgbClr val="332C2C"/>
              </a:solidFill>
              <a:latin typeface="Times New Roman" panose="02020603050405020304" pitchFamily="18" charset="0"/>
              <a:cs typeface="Times New Roman" panose="02020603050405020304" pitchFamily="18" charset="0"/>
            </a:endParaRPr>
          </a:p>
          <a:p>
            <a:pPr marL="331442" lvl="1" indent="-165721" algn="l">
              <a:lnSpc>
                <a:spcPts val="3298"/>
              </a:lnSpc>
              <a:buFont typeface="Arial"/>
              <a:buChar char="•"/>
            </a:pPr>
            <a:r>
              <a:rPr lang="en-US" sz="4500" spc="4" dirty="0">
                <a:solidFill>
                  <a:srgbClr val="332C2C"/>
                </a:solidFill>
                <a:latin typeface="Times New Roman" panose="02020603050405020304" pitchFamily="18" charset="0"/>
                <a:cs typeface="Times New Roman" panose="02020603050405020304" pitchFamily="18" charset="0"/>
              </a:rPr>
              <a:t>Pranav </a:t>
            </a:r>
            <a:r>
              <a:rPr lang="en-US" sz="4500" spc="4" dirty="0" err="1">
                <a:solidFill>
                  <a:srgbClr val="332C2C"/>
                </a:solidFill>
                <a:latin typeface="Times New Roman" panose="02020603050405020304" pitchFamily="18" charset="0"/>
                <a:cs typeface="Times New Roman" panose="02020603050405020304" pitchFamily="18" charset="0"/>
              </a:rPr>
              <a:t>Mahamunkar</a:t>
            </a:r>
            <a:endParaRPr lang="en-US" sz="4500" spc="4" dirty="0">
              <a:solidFill>
                <a:srgbClr val="332C2C"/>
              </a:solidFill>
              <a:latin typeface="Times New Roman" panose="02020603050405020304" pitchFamily="18" charset="0"/>
              <a:cs typeface="Times New Roman" panose="02020603050405020304" pitchFamily="18" charset="0"/>
            </a:endParaRPr>
          </a:p>
          <a:p>
            <a:pPr marL="331442" lvl="1" indent="-165721" algn="l">
              <a:lnSpc>
                <a:spcPts val="3298"/>
              </a:lnSpc>
              <a:buFont typeface="Arial"/>
              <a:buChar char="•"/>
            </a:pPr>
            <a:r>
              <a:rPr lang="en-US" sz="4500" spc="4" dirty="0">
                <a:solidFill>
                  <a:srgbClr val="332C2C"/>
                </a:solidFill>
                <a:latin typeface="Times New Roman" panose="02020603050405020304" pitchFamily="18" charset="0"/>
                <a:cs typeface="Times New Roman" panose="02020603050405020304" pitchFamily="18" charset="0"/>
              </a:rPr>
              <a:t>Varun Madkaikar</a:t>
            </a:r>
          </a:p>
          <a:p>
            <a:pPr marL="331442" lvl="1" indent="-165721" algn="l">
              <a:lnSpc>
                <a:spcPts val="3298"/>
              </a:lnSpc>
              <a:buFont typeface="Arial"/>
              <a:buChar char="•"/>
            </a:pPr>
            <a:r>
              <a:rPr lang="en-US" sz="4500" spc="4" dirty="0">
                <a:solidFill>
                  <a:srgbClr val="332C2C"/>
                </a:solidFill>
                <a:latin typeface="Times New Roman" panose="02020603050405020304" pitchFamily="18" charset="0"/>
                <a:cs typeface="Times New Roman" panose="02020603050405020304" pitchFamily="18" charset="0"/>
              </a:rPr>
              <a:t>Devang Mane</a:t>
            </a:r>
          </a:p>
          <a:p>
            <a:pPr marL="331442" lvl="1" indent="-165721" algn="l">
              <a:lnSpc>
                <a:spcPts val="3298"/>
              </a:lnSpc>
            </a:pPr>
            <a:endParaRPr lang="en-US" sz="4500" spc="4" dirty="0">
              <a:solidFill>
                <a:srgbClr val="332C2C"/>
              </a:solidFill>
              <a:latin typeface="Times New Roman" panose="02020603050405020304" pitchFamily="18" charset="0"/>
              <a:cs typeface="Times New Roman" panose="02020603050405020304" pitchFamily="18" charset="0"/>
            </a:endParaRPr>
          </a:p>
          <a:p>
            <a:pPr marL="331442" lvl="1" indent="-165721" algn="l">
              <a:lnSpc>
                <a:spcPts val="3298"/>
              </a:lnSpc>
            </a:pPr>
            <a:endParaRPr lang="en-US" sz="4500" spc="4" dirty="0">
              <a:solidFill>
                <a:srgbClr val="332C2C"/>
              </a:solidFill>
              <a:latin typeface="Times New Roman" panose="02020603050405020304" pitchFamily="18" charset="0"/>
              <a:cs typeface="Times New Roman" panose="02020603050405020304" pitchFamily="18" charset="0"/>
            </a:endParaRPr>
          </a:p>
          <a:p>
            <a:pPr marL="331442" lvl="1" indent="-165721" algn="l">
              <a:lnSpc>
                <a:spcPts val="3298"/>
              </a:lnSpc>
            </a:pPr>
            <a:endParaRPr lang="en-US" sz="4500" spc="4" dirty="0">
              <a:solidFill>
                <a:srgbClr val="332C2C"/>
              </a:solidFill>
              <a:latin typeface="Times New Roman" panose="02020603050405020304" pitchFamily="18" charset="0"/>
              <a:cs typeface="Times New Roman" panose="02020603050405020304" pitchFamily="18" charset="0"/>
            </a:endParaRPr>
          </a:p>
          <a:p>
            <a:pPr marL="331442" lvl="1" indent="-165721" algn="l">
              <a:lnSpc>
                <a:spcPts val="3298"/>
              </a:lnSpc>
            </a:pPr>
            <a:r>
              <a:rPr lang="en-US" sz="4500" spc="4" dirty="0">
                <a:solidFill>
                  <a:srgbClr val="332C2C"/>
                </a:solidFill>
                <a:latin typeface="Times New Roman" panose="02020603050405020304" pitchFamily="18" charset="0"/>
                <a:cs typeface="Times New Roman" panose="02020603050405020304" pitchFamily="18" charset="0"/>
              </a:rPr>
              <a:t>Guide Name : </a:t>
            </a:r>
            <a:r>
              <a:rPr lang="en-US" sz="4500" spc="4" dirty="0" err="1">
                <a:solidFill>
                  <a:srgbClr val="332C2C"/>
                </a:solidFill>
                <a:latin typeface="Times New Roman" panose="02020603050405020304" pitchFamily="18" charset="0"/>
                <a:cs typeface="Times New Roman" panose="02020603050405020304" pitchFamily="18" charset="0"/>
              </a:rPr>
              <a:t>Mrs</a:t>
            </a:r>
            <a:r>
              <a:rPr lang="en-US" sz="4500" spc="4" dirty="0">
                <a:solidFill>
                  <a:srgbClr val="332C2C"/>
                </a:solidFill>
                <a:latin typeface="Times New Roman" panose="02020603050405020304" pitchFamily="18" charset="0"/>
                <a:cs typeface="Times New Roman" panose="02020603050405020304" pitchFamily="18" charset="0"/>
              </a:rPr>
              <a:t> Rupali </a:t>
            </a:r>
            <a:r>
              <a:rPr lang="en-US" sz="4500" spc="4" dirty="0" err="1">
                <a:solidFill>
                  <a:srgbClr val="332C2C"/>
                </a:solidFill>
                <a:latin typeface="Times New Roman" panose="02020603050405020304" pitchFamily="18" charset="0"/>
                <a:cs typeface="Times New Roman" panose="02020603050405020304" pitchFamily="18" charset="0"/>
              </a:rPr>
              <a:t>Sarode</a:t>
            </a:r>
            <a:endParaRPr lang="en-US" sz="4500" spc="4" dirty="0">
              <a:solidFill>
                <a:srgbClr val="332C2C"/>
              </a:solidFill>
              <a:latin typeface="Times New Roman" panose="02020603050405020304" pitchFamily="18" charset="0"/>
              <a:cs typeface="Times New Roman" panose="02020603050405020304" pitchFamily="18" charset="0"/>
            </a:endParaRPr>
          </a:p>
        </p:txBody>
      </p:sp>
      <p:sp>
        <p:nvSpPr>
          <p:cNvPr id="5" name="Freeform 5"/>
          <p:cNvSpPr/>
          <p:nvPr/>
        </p:nvSpPr>
        <p:spPr>
          <a:xfrm>
            <a:off x="0" y="7888496"/>
            <a:ext cx="18278480" cy="2393973"/>
          </a:xfrm>
          <a:custGeom>
            <a:avLst/>
            <a:gdLst/>
            <a:ahLst/>
            <a:cxnLst/>
            <a:rect l="l" t="t" r="r" b="b"/>
            <a:pathLst>
              <a:path w="18278480" h="2393973">
                <a:moveTo>
                  <a:pt x="0" y="0"/>
                </a:moveTo>
                <a:lnTo>
                  <a:pt x="18278480" y="0"/>
                </a:lnTo>
                <a:lnTo>
                  <a:pt x="18278480" y="2393974"/>
                </a:lnTo>
                <a:lnTo>
                  <a:pt x="0" y="23939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9145587" y="501389"/>
            <a:ext cx="9145587" cy="8986919"/>
          </a:xfrm>
          <a:custGeom>
            <a:avLst/>
            <a:gdLst/>
            <a:ahLst/>
            <a:cxnLst/>
            <a:rect l="l" t="t" r="r" b="b"/>
            <a:pathLst>
              <a:path w="9145587" h="8986919">
                <a:moveTo>
                  <a:pt x="0" y="0"/>
                </a:moveTo>
                <a:lnTo>
                  <a:pt x="9145586" y="0"/>
                </a:lnTo>
                <a:lnTo>
                  <a:pt x="9145586" y="8986919"/>
                </a:lnTo>
                <a:lnTo>
                  <a:pt x="0" y="8986919"/>
                </a:lnTo>
                <a:lnTo>
                  <a:pt x="0" y="0"/>
                </a:lnTo>
                <a:close/>
              </a:path>
            </a:pathLst>
          </a:custGeom>
          <a:blipFill>
            <a:blip r:embed="rId4"/>
            <a:stretch>
              <a:fillRect t="-7257" b="-7257"/>
            </a:stretch>
          </a:blipFill>
        </p:spPr>
      </p:sp>
      <p:sp>
        <p:nvSpPr>
          <p:cNvPr id="7" name="Freeform 7"/>
          <p:cNvSpPr/>
          <p:nvPr/>
        </p:nvSpPr>
        <p:spPr>
          <a:xfrm>
            <a:off x="615629" y="776377"/>
            <a:ext cx="6979932" cy="2053138"/>
          </a:xfrm>
          <a:custGeom>
            <a:avLst/>
            <a:gdLst/>
            <a:ahLst/>
            <a:cxnLst/>
            <a:rect l="l" t="t" r="r" b="b"/>
            <a:pathLst>
              <a:path w="6979932" h="2053138">
                <a:moveTo>
                  <a:pt x="0" y="0"/>
                </a:moveTo>
                <a:lnTo>
                  <a:pt x="6979932" y="0"/>
                </a:lnTo>
                <a:lnTo>
                  <a:pt x="6979932" y="2053138"/>
                </a:lnTo>
                <a:lnTo>
                  <a:pt x="0" y="2053138"/>
                </a:lnTo>
                <a:lnTo>
                  <a:pt x="0" y="0"/>
                </a:lnTo>
                <a:close/>
              </a:path>
            </a:pathLst>
          </a:custGeom>
          <a:blipFill>
            <a:blip r:embed="rId5"/>
            <a:stretch>
              <a:fillRect t="-37814" r="-2471" b="-35713"/>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sp>
        <p:nvSpPr>
          <p:cNvPr id="4" name="Freeform 4"/>
          <p:cNvSpPr/>
          <p:nvPr/>
        </p:nvSpPr>
        <p:spPr>
          <a:xfrm>
            <a:off x="0" y="1604370"/>
            <a:ext cx="18288000" cy="8677275"/>
          </a:xfrm>
          <a:custGeom>
            <a:avLst/>
            <a:gdLst/>
            <a:ahLst/>
            <a:cxnLst/>
            <a:rect l="l" t="t" r="r" b="b"/>
            <a:pathLst>
              <a:path w="18288000" h="8677275">
                <a:moveTo>
                  <a:pt x="0" y="0"/>
                </a:moveTo>
                <a:lnTo>
                  <a:pt x="18288000" y="0"/>
                </a:lnTo>
                <a:lnTo>
                  <a:pt x="18288000" y="8677275"/>
                </a:lnTo>
                <a:lnTo>
                  <a:pt x="0" y="8677275"/>
                </a:lnTo>
                <a:lnTo>
                  <a:pt x="0" y="0"/>
                </a:lnTo>
                <a:close/>
              </a:path>
            </a:pathLst>
          </a:custGeom>
          <a:blipFill>
            <a:blip r:embed="rId2"/>
            <a:stretch>
              <a:fillRect/>
            </a:stretch>
          </a:blipFill>
        </p:spPr>
      </p:sp>
      <p:sp>
        <p:nvSpPr>
          <p:cNvPr id="5" name="TextBox 5"/>
          <p:cNvSpPr txBox="1"/>
          <p:nvPr/>
        </p:nvSpPr>
        <p:spPr>
          <a:xfrm>
            <a:off x="908148" y="198857"/>
            <a:ext cx="6178451" cy="1102866"/>
          </a:xfrm>
          <a:prstGeom prst="rect">
            <a:avLst/>
          </a:prstGeom>
        </p:spPr>
        <p:txBody>
          <a:bodyPr wrap="square" lIns="0" tIns="0" rIns="0" bIns="0" rtlCol="0" anchor="t">
            <a:spAutoFit/>
          </a:bodyPr>
          <a:lstStyle/>
          <a:p>
            <a:pPr algn="ctr">
              <a:lnSpc>
                <a:spcPts val="8640"/>
              </a:lnSpc>
              <a:spcBef>
                <a:spcPct val="0"/>
              </a:spcBef>
            </a:pPr>
            <a:r>
              <a:rPr lang="en-US" sz="7200" dirty="0">
                <a:solidFill>
                  <a:srgbClr val="000000"/>
                </a:solidFill>
                <a:latin typeface="Cambria"/>
              </a:rPr>
              <a:t>GUI Design:</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sp>
        <p:nvSpPr>
          <p:cNvPr id="4" name="Freeform 4"/>
          <p:cNvSpPr/>
          <p:nvPr/>
        </p:nvSpPr>
        <p:spPr>
          <a:xfrm>
            <a:off x="0" y="831191"/>
            <a:ext cx="18288000" cy="8624618"/>
          </a:xfrm>
          <a:custGeom>
            <a:avLst/>
            <a:gdLst/>
            <a:ahLst/>
            <a:cxnLst/>
            <a:rect l="l" t="t" r="r" b="b"/>
            <a:pathLst>
              <a:path w="18288000" h="8624618">
                <a:moveTo>
                  <a:pt x="0" y="0"/>
                </a:moveTo>
                <a:lnTo>
                  <a:pt x="18288000" y="0"/>
                </a:lnTo>
                <a:lnTo>
                  <a:pt x="18288000" y="8624618"/>
                </a:lnTo>
                <a:lnTo>
                  <a:pt x="0" y="8624618"/>
                </a:lnTo>
                <a:lnTo>
                  <a:pt x="0" y="0"/>
                </a:lnTo>
                <a:close/>
              </a:path>
            </a:pathLst>
          </a:custGeom>
          <a:blipFill>
            <a:blip r:embed="rId2"/>
            <a:stretch>
              <a:fillRect t="-500"/>
            </a:stretch>
          </a:blipFill>
        </p:spPr>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sp>
        <p:nvSpPr>
          <p:cNvPr id="4" name="Freeform 4"/>
          <p:cNvSpPr/>
          <p:nvPr/>
        </p:nvSpPr>
        <p:spPr>
          <a:xfrm>
            <a:off x="0" y="4097902"/>
            <a:ext cx="8592424" cy="6183743"/>
          </a:xfrm>
          <a:custGeom>
            <a:avLst/>
            <a:gdLst/>
            <a:ahLst/>
            <a:cxnLst/>
            <a:rect l="l" t="t" r="r" b="b"/>
            <a:pathLst>
              <a:path w="8592424" h="6183743">
                <a:moveTo>
                  <a:pt x="0" y="0"/>
                </a:moveTo>
                <a:lnTo>
                  <a:pt x="8592424" y="0"/>
                </a:lnTo>
                <a:lnTo>
                  <a:pt x="8592424" y="6183743"/>
                </a:lnTo>
                <a:lnTo>
                  <a:pt x="0" y="6183743"/>
                </a:lnTo>
                <a:lnTo>
                  <a:pt x="0" y="0"/>
                </a:lnTo>
                <a:close/>
              </a:path>
            </a:pathLst>
          </a:custGeom>
          <a:blipFill>
            <a:blip r:embed="rId2"/>
            <a:stretch>
              <a:fillRect/>
            </a:stretch>
          </a:blipFill>
        </p:spPr>
      </p:sp>
      <p:sp>
        <p:nvSpPr>
          <p:cNvPr id="5" name="Freeform 5"/>
          <p:cNvSpPr/>
          <p:nvPr/>
        </p:nvSpPr>
        <p:spPr>
          <a:xfrm>
            <a:off x="8849448" y="0"/>
            <a:ext cx="9429032" cy="7408745"/>
          </a:xfrm>
          <a:custGeom>
            <a:avLst/>
            <a:gdLst/>
            <a:ahLst/>
            <a:cxnLst/>
            <a:rect l="l" t="t" r="r" b="b"/>
            <a:pathLst>
              <a:path w="9429032" h="7408745">
                <a:moveTo>
                  <a:pt x="0" y="0"/>
                </a:moveTo>
                <a:lnTo>
                  <a:pt x="9429032" y="0"/>
                </a:lnTo>
                <a:lnTo>
                  <a:pt x="9429032" y="7408745"/>
                </a:lnTo>
                <a:lnTo>
                  <a:pt x="0" y="7408745"/>
                </a:lnTo>
                <a:lnTo>
                  <a:pt x="0" y="0"/>
                </a:lnTo>
                <a:close/>
              </a:path>
            </a:pathLst>
          </a:custGeom>
          <a:blipFill>
            <a:blip r:embed="rId3"/>
            <a:stretch>
              <a:fillRect l="-32438" r="-32438"/>
            </a:stretch>
          </a:blipFill>
        </p:spPr>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sp>
        <p:nvSpPr>
          <p:cNvPr id="4" name="Freeform 4"/>
          <p:cNvSpPr/>
          <p:nvPr/>
        </p:nvSpPr>
        <p:spPr>
          <a:xfrm>
            <a:off x="15320403" y="7912713"/>
            <a:ext cx="2971135" cy="2381527"/>
          </a:xfrm>
          <a:custGeom>
            <a:avLst/>
            <a:gdLst/>
            <a:ahLst/>
            <a:cxnLst/>
            <a:rect l="l" t="t" r="r" b="b"/>
            <a:pathLst>
              <a:path w="2971135" h="2381527">
                <a:moveTo>
                  <a:pt x="0" y="0"/>
                </a:moveTo>
                <a:lnTo>
                  <a:pt x="2971134" y="0"/>
                </a:lnTo>
                <a:lnTo>
                  <a:pt x="2971134" y="2381526"/>
                </a:lnTo>
                <a:lnTo>
                  <a:pt x="0" y="23815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12499" y="-12499"/>
            <a:ext cx="18290979" cy="2338369"/>
          </a:xfrm>
          <a:custGeom>
            <a:avLst/>
            <a:gdLst/>
            <a:ahLst/>
            <a:cxnLst/>
            <a:rect l="l" t="t" r="r" b="b"/>
            <a:pathLst>
              <a:path w="18290979" h="2338369">
                <a:moveTo>
                  <a:pt x="0" y="0"/>
                </a:moveTo>
                <a:lnTo>
                  <a:pt x="18290979" y="0"/>
                </a:lnTo>
                <a:lnTo>
                  <a:pt x="18290979" y="2338369"/>
                </a:lnTo>
                <a:lnTo>
                  <a:pt x="0" y="233836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6" name="Group 6"/>
          <p:cNvGrpSpPr/>
          <p:nvPr/>
        </p:nvGrpSpPr>
        <p:grpSpPr>
          <a:xfrm>
            <a:off x="0" y="9749449"/>
            <a:ext cx="18278480" cy="47600"/>
            <a:chOff x="0" y="0"/>
            <a:chExt cx="24371307" cy="63467"/>
          </a:xfrm>
        </p:grpSpPr>
        <p:sp>
          <p:nvSpPr>
            <p:cNvPr id="7" name="Freeform 7"/>
            <p:cNvSpPr/>
            <p:nvPr/>
          </p:nvSpPr>
          <p:spPr>
            <a:xfrm>
              <a:off x="0" y="0"/>
              <a:ext cx="24371300" cy="63500"/>
            </a:xfrm>
            <a:custGeom>
              <a:avLst/>
              <a:gdLst/>
              <a:ahLst/>
              <a:cxnLst/>
              <a:rect l="l" t="t" r="r" b="b"/>
              <a:pathLst>
                <a:path w="24371300" h="63500">
                  <a:moveTo>
                    <a:pt x="24371300" y="0"/>
                  </a:moveTo>
                  <a:lnTo>
                    <a:pt x="0" y="0"/>
                  </a:lnTo>
                  <a:lnTo>
                    <a:pt x="0" y="63500"/>
                  </a:lnTo>
                  <a:lnTo>
                    <a:pt x="24371300" y="63500"/>
                  </a:lnTo>
                  <a:lnTo>
                    <a:pt x="24371300" y="0"/>
                  </a:lnTo>
                  <a:close/>
                </a:path>
              </a:pathLst>
            </a:custGeom>
            <a:solidFill>
              <a:srgbClr val="332C2C"/>
            </a:solidFill>
          </p:spPr>
        </p:sp>
      </p:grpSp>
      <p:sp>
        <p:nvSpPr>
          <p:cNvPr id="8" name="TextBox 8"/>
          <p:cNvSpPr txBox="1"/>
          <p:nvPr/>
        </p:nvSpPr>
        <p:spPr>
          <a:xfrm>
            <a:off x="0" y="1052647"/>
            <a:ext cx="18278479" cy="1114425"/>
          </a:xfrm>
          <a:prstGeom prst="rect">
            <a:avLst/>
          </a:prstGeom>
        </p:spPr>
        <p:txBody>
          <a:bodyPr lIns="0" tIns="0" rIns="0" bIns="0" rtlCol="0" anchor="t">
            <a:spAutoFit/>
          </a:bodyPr>
          <a:lstStyle/>
          <a:p>
            <a:pPr algn="ctr">
              <a:lnSpc>
                <a:spcPts val="8640"/>
              </a:lnSpc>
            </a:pPr>
            <a:r>
              <a:rPr lang="en-US" sz="7200" spc="-252">
                <a:solidFill>
                  <a:srgbClr val="332C2C"/>
                </a:solidFill>
                <a:latin typeface="Cambria"/>
              </a:rPr>
              <a:t>Conclusion</a:t>
            </a:r>
          </a:p>
        </p:txBody>
      </p:sp>
      <p:sp>
        <p:nvSpPr>
          <p:cNvPr id="9" name="TextBox 9"/>
          <p:cNvSpPr txBox="1"/>
          <p:nvPr/>
        </p:nvSpPr>
        <p:spPr>
          <a:xfrm>
            <a:off x="1266183" y="2230620"/>
            <a:ext cx="14986898" cy="7639050"/>
          </a:xfrm>
          <a:prstGeom prst="rect">
            <a:avLst/>
          </a:prstGeom>
        </p:spPr>
        <p:txBody>
          <a:bodyPr lIns="0" tIns="0" rIns="0" bIns="0" rtlCol="0" anchor="t">
            <a:spAutoFit/>
          </a:bodyPr>
          <a:lstStyle/>
          <a:p>
            <a:pPr algn="l">
              <a:lnSpc>
                <a:spcPts val="5400"/>
              </a:lnSpc>
            </a:pPr>
            <a:r>
              <a:rPr lang="en-US" sz="4500" spc="7" dirty="0">
                <a:solidFill>
                  <a:srgbClr val="332C2C"/>
                </a:solidFill>
                <a:latin typeface="Times New Roman"/>
              </a:rPr>
              <a:t>The objectives of such a platform include providing a user-friendly interface, fostering a sense of community, and organizing special events to enhance the overall experience. Emphasizing transparency, global reach, and customer support further ensures the success of the website.</a:t>
            </a:r>
          </a:p>
          <a:p>
            <a:pPr algn="l">
              <a:lnSpc>
                <a:spcPts val="5400"/>
              </a:lnSpc>
            </a:pPr>
            <a:endParaRPr lang="en-US" sz="4500" spc="7" dirty="0">
              <a:solidFill>
                <a:srgbClr val="332C2C"/>
              </a:solidFill>
              <a:latin typeface="Times New Roman"/>
            </a:endParaRPr>
          </a:p>
          <a:p>
            <a:pPr algn="l">
              <a:lnSpc>
                <a:spcPts val="5400"/>
              </a:lnSpc>
            </a:pPr>
            <a:r>
              <a:rPr lang="en-US" sz="4500" spc="7" dirty="0">
                <a:solidFill>
                  <a:srgbClr val="332C2C"/>
                </a:solidFill>
                <a:latin typeface="Times New Roman Bold"/>
              </a:rPr>
              <a:t>Future Aspects :</a:t>
            </a:r>
          </a:p>
          <a:p>
            <a:pPr algn="l">
              <a:lnSpc>
                <a:spcPts val="5400"/>
              </a:lnSpc>
            </a:pPr>
            <a:endParaRPr lang="en-US" sz="4500" spc="7" dirty="0">
              <a:solidFill>
                <a:srgbClr val="332C2C"/>
              </a:solidFill>
              <a:latin typeface="Times New Roman Bold"/>
            </a:endParaRPr>
          </a:p>
          <a:p>
            <a:pPr marL="542642" lvl="1" indent="-271321" algn="l">
              <a:lnSpc>
                <a:spcPts val="5400"/>
              </a:lnSpc>
              <a:buFont typeface="Arial"/>
              <a:buChar char="•"/>
            </a:pPr>
            <a:r>
              <a:rPr lang="en-US" sz="4500" spc="7" dirty="0">
                <a:solidFill>
                  <a:srgbClr val="332C2C"/>
                </a:solidFill>
                <a:latin typeface="Times New Roman"/>
              </a:rPr>
              <a:t>To expand this website for more diverse antiquities </a:t>
            </a:r>
          </a:p>
          <a:p>
            <a:pPr marL="542354" lvl="1" indent="-271177" algn="l">
              <a:lnSpc>
                <a:spcPts val="5400"/>
              </a:lnSpc>
              <a:buFont typeface="Arial"/>
              <a:buChar char="•"/>
            </a:pPr>
            <a:r>
              <a:rPr lang="en-US" sz="4500" spc="7" dirty="0">
                <a:solidFill>
                  <a:srgbClr val="332C2C"/>
                </a:solidFill>
                <a:latin typeface="Times New Roman"/>
              </a:rPr>
              <a:t>To reach all offline Auctioneers and together make this process hassle free</a:t>
            </a: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150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sp>
        <p:nvSpPr>
          <p:cNvPr id="4" name="TextBox 4"/>
          <p:cNvSpPr txBox="1"/>
          <p:nvPr/>
        </p:nvSpPr>
        <p:spPr>
          <a:xfrm>
            <a:off x="1676400" y="3959922"/>
            <a:ext cx="6477000" cy="1181349"/>
          </a:xfrm>
          <a:prstGeom prst="rect">
            <a:avLst/>
          </a:prstGeom>
        </p:spPr>
        <p:txBody>
          <a:bodyPr wrap="square" lIns="0" tIns="0" rIns="0" bIns="0" rtlCol="0" anchor="t">
            <a:spAutoFit/>
          </a:bodyPr>
          <a:lstStyle/>
          <a:p>
            <a:pPr algn="ctr">
              <a:lnSpc>
                <a:spcPts val="10134"/>
              </a:lnSpc>
            </a:pPr>
            <a:r>
              <a:rPr lang="en-US" sz="7200" dirty="0">
                <a:solidFill>
                  <a:srgbClr val="332C2C"/>
                </a:solidFill>
                <a:latin typeface="Cambria"/>
              </a:rPr>
              <a:t>Thank You</a:t>
            </a:r>
          </a:p>
        </p:txBody>
      </p:sp>
      <p:sp>
        <p:nvSpPr>
          <p:cNvPr id="5" name="Freeform 5"/>
          <p:cNvSpPr/>
          <p:nvPr/>
        </p:nvSpPr>
        <p:spPr>
          <a:xfrm>
            <a:off x="10287992" y="272907"/>
            <a:ext cx="6705460" cy="9810835"/>
          </a:xfrm>
          <a:custGeom>
            <a:avLst/>
            <a:gdLst/>
            <a:ahLst/>
            <a:cxnLst/>
            <a:rect l="l" t="t" r="r" b="b"/>
            <a:pathLst>
              <a:path w="6705460" h="9810835">
                <a:moveTo>
                  <a:pt x="0" y="0"/>
                </a:moveTo>
                <a:lnTo>
                  <a:pt x="6705459" y="0"/>
                </a:lnTo>
                <a:lnTo>
                  <a:pt x="6705459" y="9810835"/>
                </a:lnTo>
                <a:lnTo>
                  <a:pt x="0" y="9810835"/>
                </a:lnTo>
                <a:lnTo>
                  <a:pt x="0" y="0"/>
                </a:lnTo>
                <a:close/>
              </a:path>
            </a:pathLst>
          </a:custGeom>
          <a:blipFill>
            <a:blip r:embed="rId2"/>
            <a:stretch>
              <a:fillRect t="-1234" b="-1234"/>
            </a:stretch>
          </a:blipFill>
        </p:spPr>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sp>
        <p:nvSpPr>
          <p:cNvPr id="4" name="Freeform 4"/>
          <p:cNvSpPr/>
          <p:nvPr/>
        </p:nvSpPr>
        <p:spPr>
          <a:xfrm>
            <a:off x="-145974" y="4821238"/>
            <a:ext cx="5198812" cy="5469181"/>
          </a:xfrm>
          <a:custGeom>
            <a:avLst/>
            <a:gdLst/>
            <a:ahLst/>
            <a:cxnLst/>
            <a:rect l="l" t="t" r="r" b="b"/>
            <a:pathLst>
              <a:path w="5198812" h="5469181">
                <a:moveTo>
                  <a:pt x="0" y="0"/>
                </a:moveTo>
                <a:lnTo>
                  <a:pt x="5198812" y="0"/>
                </a:lnTo>
                <a:lnTo>
                  <a:pt x="5198812" y="5469181"/>
                </a:lnTo>
                <a:lnTo>
                  <a:pt x="0" y="54691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133480" y="0"/>
            <a:ext cx="6740687" cy="10272125"/>
          </a:xfrm>
          <a:custGeom>
            <a:avLst/>
            <a:gdLst/>
            <a:ahLst/>
            <a:cxnLst/>
            <a:rect l="l" t="t" r="r" b="b"/>
            <a:pathLst>
              <a:path w="6740687" h="10272125">
                <a:moveTo>
                  <a:pt x="0" y="0"/>
                </a:moveTo>
                <a:lnTo>
                  <a:pt x="6740687" y="0"/>
                </a:lnTo>
                <a:lnTo>
                  <a:pt x="6740687" y="10272125"/>
                </a:lnTo>
                <a:lnTo>
                  <a:pt x="0" y="10272125"/>
                </a:lnTo>
                <a:lnTo>
                  <a:pt x="0" y="0"/>
                </a:lnTo>
                <a:close/>
              </a:path>
            </a:pathLst>
          </a:custGeom>
          <a:blipFill>
            <a:blip r:embed="rId4"/>
            <a:stretch>
              <a:fillRect t="-64" r="-18519" b="-64"/>
            </a:stretch>
          </a:blipFill>
        </p:spPr>
      </p:sp>
      <p:grpSp>
        <p:nvGrpSpPr>
          <p:cNvPr id="6" name="Group 6"/>
          <p:cNvGrpSpPr/>
          <p:nvPr/>
        </p:nvGrpSpPr>
        <p:grpSpPr>
          <a:xfrm>
            <a:off x="-133480" y="519933"/>
            <a:ext cx="18278480" cy="9247134"/>
            <a:chOff x="0" y="0"/>
            <a:chExt cx="24371307" cy="12329512"/>
          </a:xfrm>
        </p:grpSpPr>
        <p:sp>
          <p:nvSpPr>
            <p:cNvPr id="7" name="Freeform 7"/>
            <p:cNvSpPr/>
            <p:nvPr/>
          </p:nvSpPr>
          <p:spPr>
            <a:xfrm>
              <a:off x="0" y="12265406"/>
              <a:ext cx="24371300" cy="63500"/>
            </a:xfrm>
            <a:custGeom>
              <a:avLst/>
              <a:gdLst/>
              <a:ahLst/>
              <a:cxnLst/>
              <a:rect l="l" t="t" r="r" b="b"/>
              <a:pathLst>
                <a:path w="24371300" h="63500">
                  <a:moveTo>
                    <a:pt x="24371300" y="0"/>
                  </a:moveTo>
                  <a:lnTo>
                    <a:pt x="0" y="0"/>
                  </a:lnTo>
                  <a:lnTo>
                    <a:pt x="0" y="63500"/>
                  </a:lnTo>
                  <a:lnTo>
                    <a:pt x="24371300" y="63500"/>
                  </a:lnTo>
                  <a:lnTo>
                    <a:pt x="24371300" y="0"/>
                  </a:lnTo>
                  <a:close/>
                </a:path>
              </a:pathLst>
            </a:custGeom>
            <a:solidFill>
              <a:srgbClr val="332C2C"/>
            </a:solidFill>
          </p:spPr>
        </p:sp>
        <p:sp>
          <p:nvSpPr>
            <p:cNvPr id="8" name="Freeform 8"/>
            <p:cNvSpPr/>
            <p:nvPr/>
          </p:nvSpPr>
          <p:spPr>
            <a:xfrm>
              <a:off x="0" y="0"/>
              <a:ext cx="24371300" cy="63500"/>
            </a:xfrm>
            <a:custGeom>
              <a:avLst/>
              <a:gdLst/>
              <a:ahLst/>
              <a:cxnLst/>
              <a:rect l="l" t="t" r="r" b="b"/>
              <a:pathLst>
                <a:path w="24371300" h="63500">
                  <a:moveTo>
                    <a:pt x="24371300" y="0"/>
                  </a:moveTo>
                  <a:lnTo>
                    <a:pt x="0" y="0"/>
                  </a:lnTo>
                  <a:lnTo>
                    <a:pt x="0" y="63500"/>
                  </a:lnTo>
                  <a:lnTo>
                    <a:pt x="24371300" y="63500"/>
                  </a:lnTo>
                  <a:lnTo>
                    <a:pt x="24371300" y="0"/>
                  </a:lnTo>
                  <a:close/>
                </a:path>
              </a:pathLst>
            </a:custGeom>
            <a:solidFill>
              <a:srgbClr val="332C2C"/>
            </a:solidFill>
          </p:spPr>
        </p:sp>
      </p:grpSp>
      <p:sp>
        <p:nvSpPr>
          <p:cNvPr id="9" name="TextBox 9"/>
          <p:cNvSpPr txBox="1"/>
          <p:nvPr/>
        </p:nvSpPr>
        <p:spPr>
          <a:xfrm>
            <a:off x="7269651" y="1416366"/>
            <a:ext cx="5983417" cy="1114425"/>
          </a:xfrm>
          <a:prstGeom prst="rect">
            <a:avLst/>
          </a:prstGeom>
        </p:spPr>
        <p:txBody>
          <a:bodyPr lIns="0" tIns="0" rIns="0" bIns="0" rtlCol="0" anchor="t">
            <a:spAutoFit/>
          </a:bodyPr>
          <a:lstStyle/>
          <a:p>
            <a:pPr algn="l">
              <a:lnSpc>
                <a:spcPts val="8640"/>
              </a:lnSpc>
            </a:pPr>
            <a:r>
              <a:rPr lang="en-US" sz="7200" spc="-96">
                <a:solidFill>
                  <a:srgbClr val="332C2C"/>
                </a:solidFill>
                <a:latin typeface="Cambria"/>
              </a:rPr>
              <a:t>Introduction</a:t>
            </a:r>
          </a:p>
        </p:txBody>
      </p:sp>
      <p:sp>
        <p:nvSpPr>
          <p:cNvPr id="10" name="TextBox 10"/>
          <p:cNvSpPr txBox="1"/>
          <p:nvPr/>
        </p:nvSpPr>
        <p:spPr>
          <a:xfrm>
            <a:off x="7269651" y="2615977"/>
            <a:ext cx="10428875" cy="4889685"/>
          </a:xfrm>
          <a:prstGeom prst="rect">
            <a:avLst/>
          </a:prstGeom>
        </p:spPr>
        <p:txBody>
          <a:bodyPr lIns="0" tIns="0" rIns="0" bIns="0" rtlCol="0" anchor="t">
            <a:spAutoFit/>
          </a:bodyPr>
          <a:lstStyle/>
          <a:p>
            <a:pPr algn="l">
              <a:lnSpc>
                <a:spcPts val="5448"/>
              </a:lnSpc>
            </a:pPr>
            <a:r>
              <a:rPr lang="en-US" sz="4500" spc="7">
                <a:solidFill>
                  <a:srgbClr val="332C2C"/>
                </a:solidFill>
                <a:latin typeface="Times New Roman"/>
              </a:rPr>
              <a:t>Hello folks, we at BOLI BAZAAR are here to create a virtual market place for all our beloved antique collectors to explore this age old hobby with a modern twist. Here our users will be able to buy or sell their antiquities in a safe and secure way from the comfort of their home.</a:t>
            </a: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sp>
        <p:nvSpPr>
          <p:cNvPr id="4" name="Freeform 4"/>
          <p:cNvSpPr/>
          <p:nvPr/>
        </p:nvSpPr>
        <p:spPr>
          <a:xfrm>
            <a:off x="0" y="5130022"/>
            <a:ext cx="5195261" cy="5164297"/>
          </a:xfrm>
          <a:custGeom>
            <a:avLst/>
            <a:gdLst/>
            <a:ahLst/>
            <a:cxnLst/>
            <a:rect l="l" t="t" r="r" b="b"/>
            <a:pathLst>
              <a:path w="5195261" h="5164297">
                <a:moveTo>
                  <a:pt x="0" y="0"/>
                </a:moveTo>
                <a:lnTo>
                  <a:pt x="5195261" y="0"/>
                </a:lnTo>
                <a:lnTo>
                  <a:pt x="5195261" y="5164298"/>
                </a:lnTo>
                <a:lnTo>
                  <a:pt x="0" y="51642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0" y="1028700"/>
            <a:ext cx="6010738" cy="8229600"/>
          </a:xfrm>
          <a:custGeom>
            <a:avLst/>
            <a:gdLst/>
            <a:ahLst/>
            <a:cxnLst/>
            <a:rect l="l" t="t" r="r" b="b"/>
            <a:pathLst>
              <a:path w="6010738" h="8229600">
                <a:moveTo>
                  <a:pt x="0" y="0"/>
                </a:moveTo>
                <a:lnTo>
                  <a:pt x="6010738" y="0"/>
                </a:lnTo>
                <a:lnTo>
                  <a:pt x="6010738" y="8229600"/>
                </a:lnTo>
                <a:lnTo>
                  <a:pt x="0" y="8229600"/>
                </a:lnTo>
                <a:lnTo>
                  <a:pt x="0" y="0"/>
                </a:lnTo>
                <a:close/>
              </a:path>
            </a:pathLst>
          </a:custGeom>
          <a:blipFill>
            <a:blip r:embed="rId4"/>
            <a:stretch>
              <a:fillRect l="-720" t="-5574" r="-11798"/>
            </a:stretch>
          </a:blipFill>
        </p:spPr>
      </p:sp>
      <p:grpSp>
        <p:nvGrpSpPr>
          <p:cNvPr id="6" name="Group 6"/>
          <p:cNvGrpSpPr/>
          <p:nvPr/>
        </p:nvGrpSpPr>
        <p:grpSpPr>
          <a:xfrm>
            <a:off x="0" y="1061474"/>
            <a:ext cx="18288000" cy="8731645"/>
            <a:chOff x="0" y="0"/>
            <a:chExt cx="24384000" cy="11642193"/>
          </a:xfrm>
        </p:grpSpPr>
        <p:sp>
          <p:nvSpPr>
            <p:cNvPr id="7" name="Freeform 7"/>
            <p:cNvSpPr/>
            <p:nvPr/>
          </p:nvSpPr>
          <p:spPr>
            <a:xfrm>
              <a:off x="0" y="11581638"/>
              <a:ext cx="24384002" cy="59944"/>
            </a:xfrm>
            <a:custGeom>
              <a:avLst/>
              <a:gdLst/>
              <a:ahLst/>
              <a:cxnLst/>
              <a:rect l="l" t="t" r="r" b="b"/>
              <a:pathLst>
                <a:path w="24384002" h="59944">
                  <a:moveTo>
                    <a:pt x="24384002" y="0"/>
                  </a:moveTo>
                  <a:lnTo>
                    <a:pt x="0" y="0"/>
                  </a:lnTo>
                  <a:lnTo>
                    <a:pt x="0" y="59944"/>
                  </a:lnTo>
                  <a:lnTo>
                    <a:pt x="24384002" y="59944"/>
                  </a:lnTo>
                  <a:lnTo>
                    <a:pt x="24384002" y="0"/>
                  </a:lnTo>
                  <a:close/>
                </a:path>
              </a:pathLst>
            </a:custGeom>
            <a:solidFill>
              <a:srgbClr val="332C2C"/>
            </a:solidFill>
          </p:spPr>
        </p:sp>
        <p:sp>
          <p:nvSpPr>
            <p:cNvPr id="8" name="Freeform 8"/>
            <p:cNvSpPr/>
            <p:nvPr/>
          </p:nvSpPr>
          <p:spPr>
            <a:xfrm>
              <a:off x="0" y="0"/>
              <a:ext cx="24384002" cy="59944"/>
            </a:xfrm>
            <a:custGeom>
              <a:avLst/>
              <a:gdLst/>
              <a:ahLst/>
              <a:cxnLst/>
              <a:rect l="l" t="t" r="r" b="b"/>
              <a:pathLst>
                <a:path w="24384002" h="59944">
                  <a:moveTo>
                    <a:pt x="24384002" y="0"/>
                  </a:moveTo>
                  <a:lnTo>
                    <a:pt x="0" y="0"/>
                  </a:lnTo>
                  <a:lnTo>
                    <a:pt x="0" y="59944"/>
                  </a:lnTo>
                  <a:lnTo>
                    <a:pt x="24384002" y="59944"/>
                  </a:lnTo>
                  <a:lnTo>
                    <a:pt x="24384002" y="0"/>
                  </a:lnTo>
                  <a:close/>
                </a:path>
              </a:pathLst>
            </a:custGeom>
            <a:solidFill>
              <a:srgbClr val="332C2C"/>
            </a:solidFill>
          </p:spPr>
        </p:sp>
      </p:grpSp>
      <p:sp>
        <p:nvSpPr>
          <p:cNvPr id="9" name="TextBox 9"/>
          <p:cNvSpPr txBox="1"/>
          <p:nvPr/>
        </p:nvSpPr>
        <p:spPr>
          <a:xfrm>
            <a:off x="6404961" y="3787871"/>
            <a:ext cx="11553195" cy="4210050"/>
          </a:xfrm>
          <a:prstGeom prst="rect">
            <a:avLst/>
          </a:prstGeom>
        </p:spPr>
        <p:txBody>
          <a:bodyPr lIns="0" tIns="0" rIns="0" bIns="0" rtlCol="0" anchor="t">
            <a:spAutoFit/>
          </a:bodyPr>
          <a:lstStyle/>
          <a:p>
            <a:pPr algn="l">
              <a:lnSpc>
                <a:spcPts val="5400"/>
              </a:lnSpc>
            </a:pPr>
            <a:r>
              <a:rPr lang="en-US" sz="4500" spc="64">
                <a:solidFill>
                  <a:srgbClr val="332C2C"/>
                </a:solidFill>
                <a:latin typeface="Times New Roman"/>
              </a:rPr>
              <a:t>After an item is listed by the owner on the website , it is then verified and an inial quote is made. After that an auction is scheduled. If the item goes without any bid then it is returned to the original owner. Otherwise the item is delivered to the winner of the auction.</a:t>
            </a:r>
          </a:p>
        </p:txBody>
      </p:sp>
      <p:sp>
        <p:nvSpPr>
          <p:cNvPr id="10" name="TextBox 10"/>
          <p:cNvSpPr txBox="1"/>
          <p:nvPr/>
        </p:nvSpPr>
        <p:spPr>
          <a:xfrm>
            <a:off x="6404961" y="1689897"/>
            <a:ext cx="10080546" cy="1114425"/>
          </a:xfrm>
          <a:prstGeom prst="rect">
            <a:avLst/>
          </a:prstGeom>
        </p:spPr>
        <p:txBody>
          <a:bodyPr lIns="0" tIns="0" rIns="0" bIns="0" rtlCol="0" anchor="t">
            <a:spAutoFit/>
          </a:bodyPr>
          <a:lstStyle/>
          <a:p>
            <a:pPr algn="ctr">
              <a:lnSpc>
                <a:spcPts val="8640"/>
              </a:lnSpc>
              <a:spcBef>
                <a:spcPct val="0"/>
              </a:spcBef>
            </a:pPr>
            <a:r>
              <a:rPr lang="en-US" sz="7200" spc="-72">
                <a:solidFill>
                  <a:srgbClr val="332C2C"/>
                </a:solidFill>
                <a:latin typeface="Cambria"/>
              </a:rPr>
              <a:t>Understanding the market</a:t>
            </a: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grpSp>
        <p:nvGrpSpPr>
          <p:cNvPr id="4" name="Group 4"/>
          <p:cNvGrpSpPr/>
          <p:nvPr/>
        </p:nvGrpSpPr>
        <p:grpSpPr>
          <a:xfrm>
            <a:off x="0" y="548557"/>
            <a:ext cx="18278480" cy="47600"/>
            <a:chOff x="0" y="0"/>
            <a:chExt cx="24371307" cy="63467"/>
          </a:xfrm>
        </p:grpSpPr>
        <p:sp>
          <p:nvSpPr>
            <p:cNvPr id="5" name="Freeform 5"/>
            <p:cNvSpPr/>
            <p:nvPr/>
          </p:nvSpPr>
          <p:spPr>
            <a:xfrm>
              <a:off x="0" y="0"/>
              <a:ext cx="24371300" cy="63500"/>
            </a:xfrm>
            <a:custGeom>
              <a:avLst/>
              <a:gdLst/>
              <a:ahLst/>
              <a:cxnLst/>
              <a:rect l="l" t="t" r="r" b="b"/>
              <a:pathLst>
                <a:path w="24371300" h="63500">
                  <a:moveTo>
                    <a:pt x="24371300" y="0"/>
                  </a:moveTo>
                  <a:lnTo>
                    <a:pt x="0" y="0"/>
                  </a:lnTo>
                  <a:lnTo>
                    <a:pt x="0" y="63500"/>
                  </a:lnTo>
                  <a:lnTo>
                    <a:pt x="24371300" y="63500"/>
                  </a:lnTo>
                  <a:lnTo>
                    <a:pt x="24371300" y="0"/>
                  </a:lnTo>
                  <a:close/>
                </a:path>
              </a:pathLst>
            </a:custGeom>
            <a:solidFill>
              <a:srgbClr val="332C2C"/>
            </a:solidFill>
          </p:spPr>
        </p:sp>
      </p:grpSp>
      <p:grpSp>
        <p:nvGrpSpPr>
          <p:cNvPr id="6" name="Group 6"/>
          <p:cNvGrpSpPr/>
          <p:nvPr/>
        </p:nvGrpSpPr>
        <p:grpSpPr>
          <a:xfrm>
            <a:off x="0" y="9748371"/>
            <a:ext cx="18278480" cy="47600"/>
            <a:chOff x="0" y="0"/>
            <a:chExt cx="24371307" cy="63467"/>
          </a:xfrm>
        </p:grpSpPr>
        <p:sp>
          <p:nvSpPr>
            <p:cNvPr id="7" name="Freeform 7"/>
            <p:cNvSpPr/>
            <p:nvPr/>
          </p:nvSpPr>
          <p:spPr>
            <a:xfrm>
              <a:off x="0" y="0"/>
              <a:ext cx="24371300" cy="63500"/>
            </a:xfrm>
            <a:custGeom>
              <a:avLst/>
              <a:gdLst/>
              <a:ahLst/>
              <a:cxnLst/>
              <a:rect l="l" t="t" r="r" b="b"/>
              <a:pathLst>
                <a:path w="24371300" h="63500">
                  <a:moveTo>
                    <a:pt x="24371300" y="0"/>
                  </a:moveTo>
                  <a:lnTo>
                    <a:pt x="0" y="0"/>
                  </a:lnTo>
                  <a:lnTo>
                    <a:pt x="0" y="63500"/>
                  </a:lnTo>
                  <a:lnTo>
                    <a:pt x="24371300" y="63500"/>
                  </a:lnTo>
                  <a:lnTo>
                    <a:pt x="24371300" y="0"/>
                  </a:lnTo>
                  <a:close/>
                </a:path>
              </a:pathLst>
            </a:custGeom>
            <a:solidFill>
              <a:srgbClr val="332C2C"/>
            </a:solidFill>
          </p:spPr>
        </p:sp>
      </p:grpSp>
      <p:sp>
        <p:nvSpPr>
          <p:cNvPr id="8" name="Freeform 8"/>
          <p:cNvSpPr/>
          <p:nvPr/>
        </p:nvSpPr>
        <p:spPr>
          <a:xfrm>
            <a:off x="11582717" y="596158"/>
            <a:ext cx="6695763" cy="9131161"/>
          </a:xfrm>
          <a:custGeom>
            <a:avLst/>
            <a:gdLst/>
            <a:ahLst/>
            <a:cxnLst/>
            <a:rect l="l" t="t" r="r" b="b"/>
            <a:pathLst>
              <a:path w="6695763" h="9131161">
                <a:moveTo>
                  <a:pt x="0" y="0"/>
                </a:moveTo>
                <a:lnTo>
                  <a:pt x="6695763" y="0"/>
                </a:lnTo>
                <a:lnTo>
                  <a:pt x="6695763" y="9131161"/>
                </a:lnTo>
                <a:lnTo>
                  <a:pt x="0" y="9131161"/>
                </a:lnTo>
                <a:lnTo>
                  <a:pt x="0" y="0"/>
                </a:lnTo>
                <a:close/>
              </a:path>
            </a:pathLst>
          </a:custGeom>
          <a:blipFill>
            <a:blip r:embed="rId2"/>
            <a:stretch>
              <a:fillRect t="-6363" b="-6363"/>
            </a:stretch>
          </a:blipFill>
        </p:spPr>
      </p:sp>
      <p:sp>
        <p:nvSpPr>
          <p:cNvPr id="9" name="TextBox 9"/>
          <p:cNvSpPr txBox="1"/>
          <p:nvPr/>
        </p:nvSpPr>
        <p:spPr>
          <a:xfrm>
            <a:off x="382882" y="1009650"/>
            <a:ext cx="10562055" cy="1114425"/>
          </a:xfrm>
          <a:prstGeom prst="rect">
            <a:avLst/>
          </a:prstGeom>
        </p:spPr>
        <p:txBody>
          <a:bodyPr lIns="0" tIns="0" rIns="0" bIns="0" rtlCol="0" anchor="t">
            <a:spAutoFit/>
          </a:bodyPr>
          <a:lstStyle/>
          <a:p>
            <a:pPr algn="ctr">
              <a:lnSpc>
                <a:spcPts val="8640"/>
              </a:lnSpc>
              <a:spcBef>
                <a:spcPct val="0"/>
              </a:spcBef>
            </a:pPr>
            <a:r>
              <a:rPr lang="en-US" sz="7200" spc="-72">
                <a:solidFill>
                  <a:srgbClr val="332C2C"/>
                </a:solidFill>
                <a:latin typeface="Cambria"/>
              </a:rPr>
              <a:t>Problem Statement</a:t>
            </a:r>
          </a:p>
        </p:txBody>
      </p:sp>
      <p:sp>
        <p:nvSpPr>
          <p:cNvPr id="10" name="TextBox 10"/>
          <p:cNvSpPr txBox="1"/>
          <p:nvPr/>
        </p:nvSpPr>
        <p:spPr>
          <a:xfrm>
            <a:off x="382882" y="2457450"/>
            <a:ext cx="10210457" cy="7639050"/>
          </a:xfrm>
          <a:prstGeom prst="rect">
            <a:avLst/>
          </a:prstGeom>
        </p:spPr>
        <p:txBody>
          <a:bodyPr lIns="0" tIns="0" rIns="0" bIns="0" rtlCol="0" anchor="t">
            <a:spAutoFit/>
          </a:bodyPr>
          <a:lstStyle/>
          <a:p>
            <a:pPr algn="just">
              <a:lnSpc>
                <a:spcPts val="5400"/>
              </a:lnSpc>
            </a:pPr>
            <a:r>
              <a:rPr lang="en-US" sz="4500" spc="-44">
                <a:solidFill>
                  <a:srgbClr val="332C2C"/>
                </a:solidFill>
                <a:latin typeface="Times New Roman"/>
              </a:rPr>
              <a:t>We all know there are numerous</a:t>
            </a:r>
          </a:p>
          <a:p>
            <a:pPr algn="just">
              <a:lnSpc>
                <a:spcPts val="5400"/>
              </a:lnSpc>
            </a:pPr>
            <a:r>
              <a:rPr lang="en-US" sz="4500" spc="-44">
                <a:solidFill>
                  <a:srgbClr val="332C2C"/>
                </a:solidFill>
                <a:latin typeface="Times New Roman"/>
              </a:rPr>
              <a:t>available sites for </a:t>
            </a:r>
          </a:p>
          <a:p>
            <a:pPr algn="just">
              <a:lnSpc>
                <a:spcPts val="5400"/>
              </a:lnSpc>
            </a:pPr>
            <a:r>
              <a:rPr lang="en-US" sz="4500" spc="-44">
                <a:solidFill>
                  <a:srgbClr val="332C2C"/>
                </a:solidFill>
                <a:latin typeface="Times New Roman"/>
              </a:rPr>
              <a:t>the same reason but none of them have assured us</a:t>
            </a:r>
          </a:p>
          <a:p>
            <a:pPr algn="just">
              <a:lnSpc>
                <a:spcPts val="5400"/>
              </a:lnSpc>
            </a:pPr>
            <a:r>
              <a:rPr lang="en-US" sz="4500" spc="-44">
                <a:solidFill>
                  <a:srgbClr val="332C2C"/>
                </a:solidFill>
                <a:latin typeface="Times New Roman"/>
              </a:rPr>
              <a:t>proper customer support, safe environment with </a:t>
            </a:r>
          </a:p>
          <a:p>
            <a:pPr algn="just">
              <a:lnSpc>
                <a:spcPts val="5400"/>
              </a:lnSpc>
            </a:pPr>
            <a:r>
              <a:rPr lang="en-US" sz="4500" spc="-44">
                <a:solidFill>
                  <a:srgbClr val="332C2C"/>
                </a:solidFill>
                <a:latin typeface="Times New Roman"/>
              </a:rPr>
              <a:t>original value things.</a:t>
            </a:r>
          </a:p>
          <a:p>
            <a:pPr algn="just">
              <a:lnSpc>
                <a:spcPts val="5400"/>
              </a:lnSpc>
            </a:pPr>
            <a:endParaRPr lang="en-US" sz="4500" spc="-44">
              <a:solidFill>
                <a:srgbClr val="332C2C"/>
              </a:solidFill>
              <a:latin typeface="Times New Roman"/>
            </a:endParaRPr>
          </a:p>
          <a:p>
            <a:pPr algn="just">
              <a:lnSpc>
                <a:spcPts val="5400"/>
              </a:lnSpc>
            </a:pPr>
            <a:r>
              <a:rPr lang="en-US" sz="4500" spc="-44">
                <a:solidFill>
                  <a:srgbClr val="332C2C"/>
                </a:solidFill>
                <a:latin typeface="Times New Roman"/>
              </a:rPr>
              <a:t>Also to create Mobile responsiveness and accessibility.</a:t>
            </a:r>
          </a:p>
          <a:p>
            <a:pPr>
              <a:lnSpc>
                <a:spcPts val="5400"/>
              </a:lnSpc>
              <a:spcBef>
                <a:spcPct val="0"/>
              </a:spcBef>
            </a:pPr>
            <a:endParaRPr lang="en-US" sz="4500" spc="-44">
              <a:solidFill>
                <a:srgbClr val="332C2C"/>
              </a:solidFill>
              <a:latin typeface="Times New Roman"/>
            </a:endParaR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grpSp>
        <p:nvGrpSpPr>
          <p:cNvPr id="4" name="Group 4"/>
          <p:cNvGrpSpPr/>
          <p:nvPr/>
        </p:nvGrpSpPr>
        <p:grpSpPr>
          <a:xfrm>
            <a:off x="0" y="547910"/>
            <a:ext cx="18278480" cy="47600"/>
            <a:chOff x="0" y="0"/>
            <a:chExt cx="24371307" cy="63467"/>
          </a:xfrm>
        </p:grpSpPr>
        <p:sp>
          <p:nvSpPr>
            <p:cNvPr id="5" name="Freeform 5"/>
            <p:cNvSpPr/>
            <p:nvPr/>
          </p:nvSpPr>
          <p:spPr>
            <a:xfrm>
              <a:off x="0" y="0"/>
              <a:ext cx="24371300" cy="63500"/>
            </a:xfrm>
            <a:custGeom>
              <a:avLst/>
              <a:gdLst/>
              <a:ahLst/>
              <a:cxnLst/>
              <a:rect l="l" t="t" r="r" b="b"/>
              <a:pathLst>
                <a:path w="24371300" h="63500">
                  <a:moveTo>
                    <a:pt x="24371300" y="0"/>
                  </a:moveTo>
                  <a:lnTo>
                    <a:pt x="0" y="0"/>
                  </a:lnTo>
                  <a:lnTo>
                    <a:pt x="0" y="63500"/>
                  </a:lnTo>
                  <a:lnTo>
                    <a:pt x="24371300" y="63500"/>
                  </a:lnTo>
                  <a:lnTo>
                    <a:pt x="24371300" y="0"/>
                  </a:lnTo>
                  <a:close/>
                </a:path>
              </a:pathLst>
            </a:custGeom>
            <a:solidFill>
              <a:srgbClr val="332C2C"/>
            </a:solidFill>
          </p:spPr>
        </p:sp>
      </p:grpSp>
      <p:grpSp>
        <p:nvGrpSpPr>
          <p:cNvPr id="6" name="Group 6"/>
          <p:cNvGrpSpPr/>
          <p:nvPr/>
        </p:nvGrpSpPr>
        <p:grpSpPr>
          <a:xfrm>
            <a:off x="0" y="9749830"/>
            <a:ext cx="18278480" cy="47600"/>
            <a:chOff x="0" y="0"/>
            <a:chExt cx="24371307" cy="63467"/>
          </a:xfrm>
        </p:grpSpPr>
        <p:sp>
          <p:nvSpPr>
            <p:cNvPr id="7" name="Freeform 7"/>
            <p:cNvSpPr/>
            <p:nvPr/>
          </p:nvSpPr>
          <p:spPr>
            <a:xfrm>
              <a:off x="0" y="0"/>
              <a:ext cx="24371300" cy="63500"/>
            </a:xfrm>
            <a:custGeom>
              <a:avLst/>
              <a:gdLst/>
              <a:ahLst/>
              <a:cxnLst/>
              <a:rect l="l" t="t" r="r" b="b"/>
              <a:pathLst>
                <a:path w="24371300" h="63500">
                  <a:moveTo>
                    <a:pt x="24371300" y="0"/>
                  </a:moveTo>
                  <a:lnTo>
                    <a:pt x="0" y="0"/>
                  </a:lnTo>
                  <a:lnTo>
                    <a:pt x="0" y="63500"/>
                  </a:lnTo>
                  <a:lnTo>
                    <a:pt x="24371300" y="63500"/>
                  </a:lnTo>
                  <a:lnTo>
                    <a:pt x="24371300" y="0"/>
                  </a:lnTo>
                  <a:close/>
                </a:path>
              </a:pathLst>
            </a:custGeom>
            <a:solidFill>
              <a:srgbClr val="332C2C"/>
            </a:solidFill>
          </p:spPr>
        </p:sp>
      </p:grpSp>
      <p:sp>
        <p:nvSpPr>
          <p:cNvPr id="8" name="TextBox 8"/>
          <p:cNvSpPr txBox="1"/>
          <p:nvPr/>
        </p:nvSpPr>
        <p:spPr>
          <a:xfrm>
            <a:off x="463309" y="3441402"/>
            <a:ext cx="9966077" cy="4895850"/>
          </a:xfrm>
          <a:prstGeom prst="rect">
            <a:avLst/>
          </a:prstGeom>
        </p:spPr>
        <p:txBody>
          <a:bodyPr lIns="0" tIns="0" rIns="0" bIns="0" rtlCol="0" anchor="t">
            <a:spAutoFit/>
          </a:bodyPr>
          <a:lstStyle/>
          <a:p>
            <a:pPr marL="542354" lvl="1" indent="-271177" algn="l">
              <a:lnSpc>
                <a:spcPts val="5400"/>
              </a:lnSpc>
              <a:buFont typeface="Arial"/>
              <a:buChar char="•"/>
            </a:pPr>
            <a:r>
              <a:rPr lang="en-US" sz="4500" spc="7">
                <a:solidFill>
                  <a:srgbClr val="332C2C"/>
                </a:solidFill>
                <a:latin typeface="Times New Roman"/>
              </a:rPr>
              <a:t>Safeguarding the interests of potential buyers by enhanced security</a:t>
            </a:r>
          </a:p>
          <a:p>
            <a:pPr marL="542354" lvl="1" indent="-271177" algn="l">
              <a:lnSpc>
                <a:spcPts val="5400"/>
              </a:lnSpc>
              <a:buFont typeface="Arial"/>
              <a:buChar char="•"/>
            </a:pPr>
            <a:r>
              <a:rPr lang="en-US" sz="4500" spc="7">
                <a:solidFill>
                  <a:srgbClr val="332C2C"/>
                </a:solidFill>
                <a:latin typeface="Times New Roman"/>
              </a:rPr>
              <a:t>Transparency and Trust</a:t>
            </a:r>
          </a:p>
          <a:p>
            <a:pPr marL="542354" lvl="1" indent="-271177" algn="l">
              <a:lnSpc>
                <a:spcPts val="5400"/>
              </a:lnSpc>
              <a:buFont typeface="Arial"/>
              <a:buChar char="•"/>
            </a:pPr>
            <a:r>
              <a:rPr lang="en-US" sz="4500" spc="7">
                <a:solidFill>
                  <a:srgbClr val="332C2C"/>
                </a:solidFill>
                <a:latin typeface="Times New Roman"/>
              </a:rPr>
              <a:t>Community Building</a:t>
            </a:r>
          </a:p>
          <a:p>
            <a:pPr marL="542354" lvl="1" indent="-271177" algn="l">
              <a:lnSpc>
                <a:spcPts val="5400"/>
              </a:lnSpc>
              <a:buFont typeface="Arial"/>
              <a:buChar char="•"/>
            </a:pPr>
            <a:r>
              <a:rPr lang="en-US" sz="4500" spc="7">
                <a:solidFill>
                  <a:srgbClr val="332C2C"/>
                </a:solidFill>
                <a:latin typeface="Times New Roman"/>
              </a:rPr>
              <a:t>Mobile accessibility</a:t>
            </a:r>
          </a:p>
          <a:p>
            <a:pPr marL="542354" lvl="1" indent="-271177" algn="l">
              <a:lnSpc>
                <a:spcPts val="5400"/>
              </a:lnSpc>
              <a:buFont typeface="Arial"/>
              <a:buChar char="•"/>
            </a:pPr>
            <a:r>
              <a:rPr lang="en-US" sz="4500" spc="7">
                <a:solidFill>
                  <a:srgbClr val="332C2C"/>
                </a:solidFill>
                <a:latin typeface="Times New Roman"/>
              </a:rPr>
              <a:t>Customer support</a:t>
            </a:r>
          </a:p>
          <a:p>
            <a:pPr marL="542642" lvl="1" indent="-271321" algn="l">
              <a:lnSpc>
                <a:spcPts val="5400"/>
              </a:lnSpc>
              <a:buFont typeface="Arial"/>
              <a:buChar char="•"/>
            </a:pPr>
            <a:r>
              <a:rPr lang="en-US" sz="4500" spc="7">
                <a:solidFill>
                  <a:srgbClr val="332C2C"/>
                </a:solidFill>
                <a:latin typeface="Times New Roman"/>
              </a:rPr>
              <a:t>Utilising Auction Analytics</a:t>
            </a:r>
          </a:p>
        </p:txBody>
      </p:sp>
      <p:sp>
        <p:nvSpPr>
          <p:cNvPr id="9" name="Freeform 9"/>
          <p:cNvSpPr/>
          <p:nvPr/>
        </p:nvSpPr>
        <p:spPr>
          <a:xfrm>
            <a:off x="10868612" y="2768792"/>
            <a:ext cx="6761829" cy="6336320"/>
          </a:xfrm>
          <a:custGeom>
            <a:avLst/>
            <a:gdLst/>
            <a:ahLst/>
            <a:cxnLst/>
            <a:rect l="l" t="t" r="r" b="b"/>
            <a:pathLst>
              <a:path w="6761829" h="6336320">
                <a:moveTo>
                  <a:pt x="0" y="0"/>
                </a:moveTo>
                <a:lnTo>
                  <a:pt x="6761828" y="0"/>
                </a:lnTo>
                <a:lnTo>
                  <a:pt x="6761828" y="6336321"/>
                </a:lnTo>
                <a:lnTo>
                  <a:pt x="0" y="6336321"/>
                </a:lnTo>
                <a:lnTo>
                  <a:pt x="0" y="0"/>
                </a:lnTo>
                <a:close/>
              </a:path>
            </a:pathLst>
          </a:custGeom>
          <a:blipFill>
            <a:blip r:embed="rId2"/>
            <a:stretch>
              <a:fillRect t="-3357" b="-3357"/>
            </a:stretch>
          </a:blipFill>
        </p:spPr>
      </p:sp>
      <p:sp>
        <p:nvSpPr>
          <p:cNvPr id="10" name="TextBox 10"/>
          <p:cNvSpPr txBox="1"/>
          <p:nvPr/>
        </p:nvSpPr>
        <p:spPr>
          <a:xfrm>
            <a:off x="463309" y="1009650"/>
            <a:ext cx="4255175" cy="1114425"/>
          </a:xfrm>
          <a:prstGeom prst="rect">
            <a:avLst/>
          </a:prstGeom>
        </p:spPr>
        <p:txBody>
          <a:bodyPr lIns="0" tIns="0" rIns="0" bIns="0" rtlCol="0" anchor="t">
            <a:spAutoFit/>
          </a:bodyPr>
          <a:lstStyle/>
          <a:p>
            <a:pPr algn="ctr">
              <a:lnSpc>
                <a:spcPts val="8640"/>
              </a:lnSpc>
              <a:spcBef>
                <a:spcPct val="0"/>
              </a:spcBef>
            </a:pPr>
            <a:r>
              <a:rPr lang="en-US" sz="7200">
                <a:solidFill>
                  <a:srgbClr val="332C2C"/>
                </a:solidFill>
                <a:latin typeface="Cambria"/>
              </a:rPr>
              <a:t>Objectives </a:t>
            </a: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3994" cy="13716028"/>
            </a:xfrm>
            <a:custGeom>
              <a:avLst/>
              <a:gdLst/>
              <a:ahLst/>
              <a:cxnLst/>
              <a:rect l="l" t="t" r="r" b="b"/>
              <a:pathLst>
                <a:path w="24383994" h="13716028">
                  <a:moveTo>
                    <a:pt x="0" y="13716028"/>
                  </a:moveTo>
                  <a:lnTo>
                    <a:pt x="24383994" y="13716028"/>
                  </a:lnTo>
                  <a:lnTo>
                    <a:pt x="24383994" y="0"/>
                  </a:lnTo>
                  <a:lnTo>
                    <a:pt x="0" y="0"/>
                  </a:lnTo>
                  <a:lnTo>
                    <a:pt x="0" y="13716028"/>
                  </a:lnTo>
                  <a:close/>
                </a:path>
              </a:pathLst>
            </a:custGeom>
            <a:solidFill>
              <a:srgbClr val="F5F2EE"/>
            </a:solidFill>
          </p:spPr>
        </p:sp>
      </p:grpSp>
      <p:sp>
        <p:nvSpPr>
          <p:cNvPr id="4" name="TextBox 4"/>
          <p:cNvSpPr txBox="1"/>
          <p:nvPr/>
        </p:nvSpPr>
        <p:spPr>
          <a:xfrm>
            <a:off x="7474582" y="1009650"/>
            <a:ext cx="7401004" cy="1114425"/>
          </a:xfrm>
          <a:prstGeom prst="rect">
            <a:avLst/>
          </a:prstGeom>
        </p:spPr>
        <p:txBody>
          <a:bodyPr lIns="0" tIns="0" rIns="0" bIns="0" rtlCol="0" anchor="t">
            <a:spAutoFit/>
          </a:bodyPr>
          <a:lstStyle/>
          <a:p>
            <a:pPr algn="l">
              <a:lnSpc>
                <a:spcPts val="8640"/>
              </a:lnSpc>
            </a:pPr>
            <a:r>
              <a:rPr lang="en-US" sz="7200">
                <a:solidFill>
                  <a:srgbClr val="332C2C"/>
                </a:solidFill>
                <a:latin typeface="Cambria"/>
              </a:rPr>
              <a:t>Motivation:</a:t>
            </a:r>
          </a:p>
        </p:txBody>
      </p:sp>
      <p:sp>
        <p:nvSpPr>
          <p:cNvPr id="5" name="TextBox 5"/>
          <p:cNvSpPr txBox="1"/>
          <p:nvPr/>
        </p:nvSpPr>
        <p:spPr>
          <a:xfrm>
            <a:off x="7474582" y="2990850"/>
            <a:ext cx="9784718" cy="6267450"/>
          </a:xfrm>
          <a:prstGeom prst="rect">
            <a:avLst/>
          </a:prstGeom>
        </p:spPr>
        <p:txBody>
          <a:bodyPr lIns="0" tIns="0" rIns="0" bIns="0" rtlCol="0" anchor="t">
            <a:spAutoFit/>
          </a:bodyPr>
          <a:lstStyle/>
          <a:p>
            <a:pPr marL="542642" lvl="1" indent="-271321" algn="l">
              <a:lnSpc>
                <a:spcPts val="5400"/>
              </a:lnSpc>
              <a:buFont typeface="Arial"/>
              <a:buChar char="•"/>
            </a:pPr>
            <a:r>
              <a:rPr lang="en-US" sz="4500" spc="7">
                <a:solidFill>
                  <a:srgbClr val="332C2C"/>
                </a:solidFill>
                <a:latin typeface="Times New Roman"/>
              </a:rPr>
              <a:t>Exploring History</a:t>
            </a:r>
          </a:p>
          <a:p>
            <a:pPr marL="542642" lvl="1" indent="-271321" algn="l">
              <a:lnSpc>
                <a:spcPts val="5400"/>
              </a:lnSpc>
            </a:pPr>
            <a:endParaRPr lang="en-US" sz="4500" spc="7">
              <a:solidFill>
                <a:srgbClr val="332C2C"/>
              </a:solidFill>
              <a:latin typeface="Times New Roman"/>
            </a:endParaRPr>
          </a:p>
          <a:p>
            <a:pPr marL="542642" lvl="1" indent="-271321" algn="l">
              <a:lnSpc>
                <a:spcPts val="5400"/>
              </a:lnSpc>
              <a:buFont typeface="Arial"/>
              <a:buChar char="•"/>
            </a:pPr>
            <a:r>
              <a:rPr lang="en-US" sz="4500" spc="7">
                <a:solidFill>
                  <a:srgbClr val="332C2C"/>
                </a:solidFill>
                <a:latin typeface="Times New Roman"/>
              </a:rPr>
              <a:t>Our own alignment and interest in this field</a:t>
            </a:r>
          </a:p>
          <a:p>
            <a:pPr marL="542642" lvl="1" indent="-271321" algn="l">
              <a:lnSpc>
                <a:spcPts val="5400"/>
              </a:lnSpc>
            </a:pPr>
            <a:endParaRPr lang="en-US" sz="4500" spc="7">
              <a:solidFill>
                <a:srgbClr val="332C2C"/>
              </a:solidFill>
              <a:latin typeface="Times New Roman"/>
            </a:endParaRPr>
          </a:p>
          <a:p>
            <a:pPr marL="542642" lvl="1" indent="-271321" algn="l">
              <a:lnSpc>
                <a:spcPts val="5400"/>
              </a:lnSpc>
              <a:buFont typeface="Arial"/>
              <a:buChar char="•"/>
            </a:pPr>
            <a:r>
              <a:rPr lang="en-US" sz="4500" spc="7">
                <a:solidFill>
                  <a:srgbClr val="332C2C"/>
                </a:solidFill>
                <a:latin typeface="Times New Roman"/>
              </a:rPr>
              <a:t>Creating a community of such antique collectors </a:t>
            </a:r>
          </a:p>
          <a:p>
            <a:pPr marL="542642" lvl="1" indent="-271321" algn="l">
              <a:lnSpc>
                <a:spcPts val="5400"/>
              </a:lnSpc>
            </a:pPr>
            <a:endParaRPr lang="en-US" sz="4500" spc="7">
              <a:solidFill>
                <a:srgbClr val="332C2C"/>
              </a:solidFill>
              <a:latin typeface="Times New Roman"/>
            </a:endParaRPr>
          </a:p>
          <a:p>
            <a:pPr marL="542642" lvl="1" indent="-271321" algn="l">
              <a:lnSpc>
                <a:spcPts val="5400"/>
              </a:lnSpc>
              <a:buFont typeface="Arial"/>
              <a:buChar char="•"/>
            </a:pPr>
            <a:r>
              <a:rPr lang="en-US" sz="4500" spc="7">
                <a:solidFill>
                  <a:srgbClr val="332C2C"/>
                </a:solidFill>
                <a:latin typeface="Times New Roman"/>
              </a:rPr>
              <a:t>Protection of such valuable products</a:t>
            </a:r>
          </a:p>
        </p:txBody>
      </p:sp>
      <p:sp>
        <p:nvSpPr>
          <p:cNvPr id="6" name="Freeform 6"/>
          <p:cNvSpPr/>
          <p:nvPr/>
        </p:nvSpPr>
        <p:spPr>
          <a:xfrm>
            <a:off x="-12493" y="4825133"/>
            <a:ext cx="5198812" cy="5469181"/>
          </a:xfrm>
          <a:custGeom>
            <a:avLst/>
            <a:gdLst/>
            <a:ahLst/>
            <a:cxnLst/>
            <a:rect l="l" t="t" r="r" b="b"/>
            <a:pathLst>
              <a:path w="5198812" h="5469181">
                <a:moveTo>
                  <a:pt x="0" y="0"/>
                </a:moveTo>
                <a:lnTo>
                  <a:pt x="5198812" y="0"/>
                </a:lnTo>
                <a:lnTo>
                  <a:pt x="5198812" y="5469181"/>
                </a:lnTo>
                <a:lnTo>
                  <a:pt x="0" y="54691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0" y="22192"/>
            <a:ext cx="6740687" cy="10272122"/>
          </a:xfrm>
          <a:custGeom>
            <a:avLst/>
            <a:gdLst/>
            <a:ahLst/>
            <a:cxnLst/>
            <a:rect l="l" t="t" r="r" b="b"/>
            <a:pathLst>
              <a:path w="6740687" h="10272122">
                <a:moveTo>
                  <a:pt x="0" y="0"/>
                </a:moveTo>
                <a:lnTo>
                  <a:pt x="6740687" y="0"/>
                </a:lnTo>
                <a:lnTo>
                  <a:pt x="6740687" y="10272122"/>
                </a:lnTo>
                <a:lnTo>
                  <a:pt x="0" y="10272122"/>
                </a:lnTo>
                <a:lnTo>
                  <a:pt x="0" y="0"/>
                </a:lnTo>
                <a:close/>
              </a:path>
            </a:pathLst>
          </a:custGeom>
          <a:blipFill>
            <a:blip r:embed="rId4"/>
            <a:stretch>
              <a:fillRect l="-6886" r="-11687"/>
            </a:stretch>
          </a:blipFill>
        </p:spPr>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3994" cy="13716028"/>
            </a:xfrm>
            <a:custGeom>
              <a:avLst/>
              <a:gdLst/>
              <a:ahLst/>
              <a:cxnLst/>
              <a:rect l="l" t="t" r="r" b="b"/>
              <a:pathLst>
                <a:path w="24383994" h="13716028">
                  <a:moveTo>
                    <a:pt x="0" y="13716028"/>
                  </a:moveTo>
                  <a:lnTo>
                    <a:pt x="24383994" y="13716028"/>
                  </a:lnTo>
                  <a:lnTo>
                    <a:pt x="24383994" y="0"/>
                  </a:lnTo>
                  <a:lnTo>
                    <a:pt x="0" y="0"/>
                  </a:lnTo>
                  <a:lnTo>
                    <a:pt x="0" y="13716028"/>
                  </a:lnTo>
                  <a:close/>
                </a:path>
              </a:pathLst>
            </a:custGeom>
            <a:solidFill>
              <a:srgbClr val="F5F2EE"/>
            </a:solidFill>
          </p:spPr>
        </p:sp>
      </p:grpSp>
      <p:sp>
        <p:nvSpPr>
          <p:cNvPr id="4" name="TextBox 4"/>
          <p:cNvSpPr txBox="1"/>
          <p:nvPr/>
        </p:nvSpPr>
        <p:spPr>
          <a:xfrm>
            <a:off x="1392512" y="1138653"/>
            <a:ext cx="15049869" cy="2209800"/>
          </a:xfrm>
          <a:prstGeom prst="rect">
            <a:avLst/>
          </a:prstGeom>
        </p:spPr>
        <p:txBody>
          <a:bodyPr lIns="0" tIns="0" rIns="0" bIns="0" rtlCol="0" anchor="t">
            <a:spAutoFit/>
          </a:bodyPr>
          <a:lstStyle/>
          <a:p>
            <a:pPr algn="ctr">
              <a:lnSpc>
                <a:spcPts val="8640"/>
              </a:lnSpc>
            </a:pPr>
            <a:r>
              <a:rPr lang="en-US" sz="7200">
                <a:solidFill>
                  <a:srgbClr val="262626"/>
                </a:solidFill>
                <a:latin typeface="Cambria"/>
              </a:rPr>
              <a:t>Technology Used:</a:t>
            </a:r>
          </a:p>
          <a:p>
            <a:pPr algn="ctr">
              <a:lnSpc>
                <a:spcPts val="8640"/>
              </a:lnSpc>
            </a:pPr>
            <a:endParaRPr lang="en-US" sz="7200">
              <a:solidFill>
                <a:srgbClr val="262626"/>
              </a:solidFill>
              <a:latin typeface="Cambria"/>
            </a:endParaRPr>
          </a:p>
        </p:txBody>
      </p:sp>
      <p:sp>
        <p:nvSpPr>
          <p:cNvPr id="5" name="TextBox 5"/>
          <p:cNvSpPr txBox="1"/>
          <p:nvPr/>
        </p:nvSpPr>
        <p:spPr>
          <a:xfrm>
            <a:off x="1392512" y="3692429"/>
            <a:ext cx="11662925" cy="4210050"/>
          </a:xfrm>
          <a:prstGeom prst="rect">
            <a:avLst/>
          </a:prstGeom>
        </p:spPr>
        <p:txBody>
          <a:bodyPr lIns="0" tIns="0" rIns="0" bIns="0" rtlCol="0" anchor="t">
            <a:spAutoFit/>
          </a:bodyPr>
          <a:lstStyle/>
          <a:p>
            <a:pPr marL="971550" lvl="1" indent="-485775" algn="just">
              <a:lnSpc>
                <a:spcPts val="5400"/>
              </a:lnSpc>
              <a:spcBef>
                <a:spcPct val="0"/>
              </a:spcBef>
              <a:buFont typeface="Arial"/>
              <a:buChar char="•"/>
            </a:pPr>
            <a:r>
              <a:rPr lang="en-US" sz="4500">
                <a:solidFill>
                  <a:srgbClr val="262626"/>
                </a:solidFill>
                <a:latin typeface="Times New Roman"/>
              </a:rPr>
              <a:t>HTML </a:t>
            </a:r>
          </a:p>
          <a:p>
            <a:pPr marL="971550" lvl="1" indent="-485775" algn="just">
              <a:lnSpc>
                <a:spcPts val="5400"/>
              </a:lnSpc>
              <a:spcBef>
                <a:spcPct val="0"/>
              </a:spcBef>
              <a:buFont typeface="Arial"/>
              <a:buChar char="•"/>
            </a:pPr>
            <a:r>
              <a:rPr lang="en-US" sz="4500">
                <a:solidFill>
                  <a:srgbClr val="262626"/>
                </a:solidFill>
                <a:latin typeface="Times New Roman"/>
              </a:rPr>
              <a:t>JavaScript</a:t>
            </a:r>
          </a:p>
          <a:p>
            <a:pPr marL="971550" lvl="1" indent="-485775" algn="just">
              <a:lnSpc>
                <a:spcPts val="5400"/>
              </a:lnSpc>
              <a:spcBef>
                <a:spcPct val="0"/>
              </a:spcBef>
              <a:buFont typeface="Arial"/>
              <a:buChar char="•"/>
            </a:pPr>
            <a:r>
              <a:rPr lang="en-US" sz="4500">
                <a:solidFill>
                  <a:srgbClr val="262626"/>
                </a:solidFill>
                <a:latin typeface="Times New Roman"/>
              </a:rPr>
              <a:t>Node JS</a:t>
            </a:r>
          </a:p>
          <a:p>
            <a:pPr marL="971550" lvl="1" indent="-485775" algn="just">
              <a:lnSpc>
                <a:spcPts val="5400"/>
              </a:lnSpc>
              <a:spcBef>
                <a:spcPct val="0"/>
              </a:spcBef>
              <a:buFont typeface="Arial"/>
              <a:buChar char="•"/>
            </a:pPr>
            <a:r>
              <a:rPr lang="en-US" sz="4500">
                <a:solidFill>
                  <a:srgbClr val="262626"/>
                </a:solidFill>
                <a:latin typeface="Times New Roman"/>
              </a:rPr>
              <a:t>REACT</a:t>
            </a:r>
          </a:p>
          <a:p>
            <a:pPr marL="971550" lvl="1" indent="-485775" algn="just">
              <a:lnSpc>
                <a:spcPts val="5400"/>
              </a:lnSpc>
              <a:spcBef>
                <a:spcPct val="0"/>
              </a:spcBef>
              <a:buFont typeface="Arial"/>
              <a:buChar char="•"/>
            </a:pPr>
            <a:r>
              <a:rPr lang="en-US" sz="4500">
                <a:solidFill>
                  <a:srgbClr val="262626"/>
                </a:solidFill>
                <a:latin typeface="Times New Roman"/>
              </a:rPr>
              <a:t>CSS</a:t>
            </a:r>
          </a:p>
          <a:p>
            <a:pPr algn="ctr">
              <a:lnSpc>
                <a:spcPts val="5400"/>
              </a:lnSpc>
              <a:spcBef>
                <a:spcPct val="0"/>
              </a:spcBef>
            </a:pPr>
            <a:endParaRPr lang="en-US" sz="4500">
              <a:solidFill>
                <a:srgbClr val="262626"/>
              </a:solidFill>
              <a:latin typeface="Times New Roman"/>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sp>
        <p:nvSpPr>
          <p:cNvPr id="4" name="TextBox 4"/>
          <p:cNvSpPr txBox="1"/>
          <p:nvPr/>
        </p:nvSpPr>
        <p:spPr>
          <a:xfrm>
            <a:off x="996431" y="482339"/>
            <a:ext cx="15547497" cy="1114425"/>
          </a:xfrm>
          <a:prstGeom prst="rect">
            <a:avLst/>
          </a:prstGeom>
        </p:spPr>
        <p:txBody>
          <a:bodyPr lIns="0" tIns="0" rIns="0" bIns="0" rtlCol="0" anchor="t">
            <a:spAutoFit/>
          </a:bodyPr>
          <a:lstStyle/>
          <a:p>
            <a:pPr algn="ctr">
              <a:lnSpc>
                <a:spcPts val="8640"/>
              </a:lnSpc>
            </a:pPr>
            <a:r>
              <a:rPr lang="en-US" sz="7200" dirty="0">
                <a:solidFill>
                  <a:srgbClr val="332C2C"/>
                </a:solidFill>
                <a:latin typeface="Cambria"/>
              </a:rPr>
              <a:t>Literature Survey</a:t>
            </a:r>
          </a:p>
        </p:txBody>
      </p:sp>
      <p:graphicFrame>
        <p:nvGraphicFramePr>
          <p:cNvPr id="5" name="Table 5"/>
          <p:cNvGraphicFramePr>
            <a:graphicFrameLocks noGrp="1"/>
          </p:cNvGraphicFramePr>
          <p:nvPr/>
        </p:nvGraphicFramePr>
        <p:xfrm>
          <a:off x="0" y="1643794"/>
          <a:ext cx="18240398" cy="8856964"/>
        </p:xfrm>
        <a:graphic>
          <a:graphicData uri="http://schemas.openxmlformats.org/drawingml/2006/table">
            <a:tbl>
              <a:tblPr/>
              <a:tblGrid>
                <a:gridCol w="2705588">
                  <a:extLst>
                    <a:ext uri="{9D8B030D-6E8A-4147-A177-3AD203B41FA5}">
                      <a16:colId xmlns:a16="http://schemas.microsoft.com/office/drawing/2014/main" val="20000"/>
                    </a:ext>
                  </a:extLst>
                </a:gridCol>
                <a:gridCol w="2705588">
                  <a:extLst>
                    <a:ext uri="{9D8B030D-6E8A-4147-A177-3AD203B41FA5}">
                      <a16:colId xmlns:a16="http://schemas.microsoft.com/office/drawing/2014/main" val="20001"/>
                    </a:ext>
                  </a:extLst>
                </a:gridCol>
                <a:gridCol w="2705588">
                  <a:extLst>
                    <a:ext uri="{9D8B030D-6E8A-4147-A177-3AD203B41FA5}">
                      <a16:colId xmlns:a16="http://schemas.microsoft.com/office/drawing/2014/main" val="20002"/>
                    </a:ext>
                  </a:extLst>
                </a:gridCol>
                <a:gridCol w="3348342">
                  <a:extLst>
                    <a:ext uri="{9D8B030D-6E8A-4147-A177-3AD203B41FA5}">
                      <a16:colId xmlns:a16="http://schemas.microsoft.com/office/drawing/2014/main" val="20003"/>
                    </a:ext>
                  </a:extLst>
                </a:gridCol>
                <a:gridCol w="4069704">
                  <a:extLst>
                    <a:ext uri="{9D8B030D-6E8A-4147-A177-3AD203B41FA5}">
                      <a16:colId xmlns:a16="http://schemas.microsoft.com/office/drawing/2014/main" val="20004"/>
                    </a:ext>
                  </a:extLst>
                </a:gridCol>
                <a:gridCol w="2705588">
                  <a:extLst>
                    <a:ext uri="{9D8B030D-6E8A-4147-A177-3AD203B41FA5}">
                      <a16:colId xmlns:a16="http://schemas.microsoft.com/office/drawing/2014/main" val="20005"/>
                    </a:ext>
                  </a:extLst>
                </a:gridCol>
              </a:tblGrid>
              <a:tr h="1849677">
                <a:tc>
                  <a:txBody>
                    <a:bodyPr/>
                    <a:lstStyle/>
                    <a:p>
                      <a:pPr algn="l">
                        <a:lnSpc>
                          <a:spcPts val="5757"/>
                        </a:lnSpc>
                        <a:defRPr/>
                      </a:pPr>
                      <a:r>
                        <a:rPr lang="en-US" sz="4797" spc="44">
                          <a:solidFill>
                            <a:srgbClr val="000000"/>
                          </a:solidFill>
                          <a:latin typeface="Times New Roman"/>
                        </a:rPr>
                        <a:t>Platform</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5757"/>
                        </a:lnSpc>
                        <a:defRPr/>
                      </a:pPr>
                      <a:r>
                        <a:rPr lang="en-US" sz="4797" spc="44">
                          <a:solidFill>
                            <a:srgbClr val="000000"/>
                          </a:solidFill>
                          <a:latin typeface="Times New Roman"/>
                        </a:rPr>
                        <a:t>Existing Solutions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5757"/>
                        </a:lnSpc>
                        <a:defRPr/>
                      </a:pPr>
                      <a:r>
                        <a:rPr lang="en-US" sz="4797" spc="44">
                          <a:solidFill>
                            <a:srgbClr val="000000"/>
                          </a:solidFill>
                          <a:latin typeface="Times New Roman"/>
                        </a:rPr>
                        <a:t>Methods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5757"/>
                        </a:lnSpc>
                        <a:defRPr/>
                      </a:pPr>
                      <a:r>
                        <a:rPr lang="en-US" sz="4797" spc="44">
                          <a:solidFill>
                            <a:srgbClr val="000000"/>
                          </a:solidFill>
                          <a:latin typeface="Times New Roman"/>
                        </a:rPr>
                        <a:t>Advantages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5757"/>
                        </a:lnSpc>
                        <a:defRPr/>
                      </a:pPr>
                      <a:r>
                        <a:rPr lang="en-US" sz="4797" spc="44" dirty="0">
                          <a:solidFill>
                            <a:srgbClr val="000000"/>
                          </a:solidFill>
                          <a:latin typeface="Times New Roman"/>
                        </a:rPr>
                        <a:t>Disadvantages</a:t>
                      </a:r>
                      <a:endParaRPr lang="en-US" sz="1100" dirty="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5757"/>
                        </a:lnSpc>
                        <a:defRPr/>
                      </a:pPr>
                      <a:r>
                        <a:rPr lang="en-US" sz="4797" spc="44" dirty="0">
                          <a:solidFill>
                            <a:srgbClr val="000000"/>
                          </a:solidFill>
                          <a:latin typeface="Times New Roman"/>
                        </a:rPr>
                        <a:t>Links</a:t>
                      </a:r>
                      <a:endParaRPr lang="en-US" sz="1100" dirty="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394442">
                <a:tc>
                  <a:txBody>
                    <a:bodyPr/>
                    <a:lstStyle/>
                    <a:p>
                      <a:pPr algn="l">
                        <a:lnSpc>
                          <a:spcPts val="4317"/>
                        </a:lnSpc>
                        <a:defRPr/>
                      </a:pPr>
                      <a:r>
                        <a:rPr lang="en-US" sz="3598" spc="33">
                          <a:solidFill>
                            <a:srgbClr val="000000"/>
                          </a:solidFill>
                          <a:latin typeface="Times New Roman"/>
                        </a:rPr>
                        <a:t>eBay</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3358"/>
                        </a:lnSpc>
                        <a:defRPr/>
                      </a:pPr>
                      <a:r>
                        <a:rPr lang="en-US" sz="2798" spc="26">
                          <a:solidFill>
                            <a:srgbClr val="000000"/>
                          </a:solidFill>
                          <a:latin typeface="Times New Roman"/>
                        </a:rPr>
                        <a:t>English, Dutch,</a:t>
                      </a:r>
                      <a:endParaRPr lang="en-US" sz="1100"/>
                    </a:p>
                    <a:p>
                      <a:pPr algn="l">
                        <a:lnSpc>
                          <a:spcPts val="3358"/>
                        </a:lnSpc>
                      </a:pPr>
                      <a:r>
                        <a:rPr lang="en-US" sz="2798" spc="26">
                          <a:solidFill>
                            <a:srgbClr val="000000"/>
                          </a:solidFill>
                          <a:latin typeface="Times New Roman"/>
                        </a:rPr>
                        <a:t>Penny auctions</a:t>
                      </a:r>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spc="16">
                          <a:solidFill>
                            <a:srgbClr val="000000"/>
                          </a:solidFill>
                          <a:latin typeface="Times New Roman"/>
                        </a:rPr>
                        <a:t>Proxy bidding, sniper bids, automatic bidding</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spc="16">
                          <a:solidFill>
                            <a:srgbClr val="000000"/>
                          </a:solidFill>
                          <a:latin typeface="Times New Roman"/>
                        </a:rPr>
                        <a:t>Large user base, diverse categories, established reputation</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spc="16">
                          <a:solidFill>
                            <a:srgbClr val="000000"/>
                          </a:solidFill>
                          <a:latin typeface="Times New Roman"/>
                        </a:rPr>
                        <a:t>High fees, complex interface, shill bidding risk</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u="sng">
                          <a:solidFill>
                            <a:srgbClr val="332C2C"/>
                          </a:solidFill>
                          <a:latin typeface="Times New Roman"/>
                          <a:hlinkClick r:id="rId2" tooltip="https://www.ebay.com/"/>
                        </a:rPr>
                        <a:t>https://www.ebay.com/</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extLst>
                  <a:ext uri="{0D108BD9-81ED-4DB2-BD59-A6C34878D82A}">
                    <a16:rowId xmlns:a16="http://schemas.microsoft.com/office/drawing/2014/main" val="10001"/>
                  </a:ext>
                </a:extLst>
              </a:tr>
              <a:tr h="1394442">
                <a:tc>
                  <a:txBody>
                    <a:bodyPr/>
                    <a:lstStyle/>
                    <a:p>
                      <a:pPr algn="l">
                        <a:lnSpc>
                          <a:spcPts val="4317"/>
                        </a:lnSpc>
                        <a:defRPr/>
                      </a:pPr>
                      <a:r>
                        <a:rPr lang="en-US" sz="3598" spc="33">
                          <a:solidFill>
                            <a:srgbClr val="000000"/>
                          </a:solidFill>
                          <a:latin typeface="Times New Roman"/>
                        </a:rPr>
                        <a:t>Amazon</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8"/>
                        </a:lnSpc>
                        <a:defRPr/>
                      </a:pPr>
                      <a:r>
                        <a:rPr lang="en-US" sz="1799" spc="16">
                          <a:solidFill>
                            <a:srgbClr val="000000"/>
                          </a:solidFill>
                          <a:latin typeface="Times New Roman"/>
                        </a:rPr>
                        <a:t>Sealed-bid auctions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8"/>
                        </a:lnSpc>
                        <a:defRPr/>
                      </a:pPr>
                      <a:r>
                        <a:rPr lang="en-US" sz="1799" spc="16">
                          <a:solidFill>
                            <a:srgbClr val="000000"/>
                          </a:solidFill>
                          <a:latin typeface="Times New Roman"/>
                        </a:rPr>
                        <a:t>Proxy bidding</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8"/>
                        </a:lnSpc>
                        <a:defRPr/>
                      </a:pPr>
                      <a:r>
                        <a:rPr lang="en-US" sz="1799" spc="16">
                          <a:solidFill>
                            <a:srgbClr val="000000"/>
                          </a:solidFill>
                          <a:latin typeface="Times New Roman"/>
                        </a:rPr>
                        <a:t>Trusted platform, fast transactions, secure payments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8"/>
                        </a:lnSpc>
                        <a:defRPr/>
                      </a:pPr>
                      <a:r>
                        <a:rPr lang="en-US" sz="1799" spc="16">
                          <a:solidFill>
                            <a:srgbClr val="000000"/>
                          </a:solidFill>
                          <a:latin typeface="Times New Roman"/>
                        </a:rPr>
                        <a:t>Limited auction availability, mostly new items, high competition</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8"/>
                        </a:lnSpc>
                        <a:defRPr/>
                      </a:pPr>
                      <a:r>
                        <a:rPr lang="en-US" sz="1799" u="sng">
                          <a:solidFill>
                            <a:srgbClr val="332C2C"/>
                          </a:solidFill>
                          <a:latin typeface="Times New Roman"/>
                          <a:hlinkClick r:id="rId3" tooltip="https://www.amazon.com/auctions"/>
                        </a:rPr>
                        <a:t>https://www.amazon.com/auctions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394442">
                <a:tc>
                  <a:txBody>
                    <a:bodyPr/>
                    <a:lstStyle/>
                    <a:p>
                      <a:pPr algn="l">
                        <a:lnSpc>
                          <a:spcPts val="4317"/>
                        </a:lnSpc>
                        <a:defRPr/>
                      </a:pPr>
                      <a:r>
                        <a:rPr lang="en-US" sz="3598" spc="33">
                          <a:solidFill>
                            <a:srgbClr val="000000"/>
                          </a:solidFill>
                          <a:latin typeface="Times New Roman"/>
                        </a:rPr>
                        <a:t>Catawiki</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spc="16">
                          <a:solidFill>
                            <a:srgbClr val="000000"/>
                          </a:solidFill>
                          <a:latin typeface="Times New Roman"/>
                        </a:rPr>
                        <a:t>Curation-based auctions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spc="16">
                          <a:solidFill>
                            <a:srgbClr val="000000"/>
                          </a:solidFill>
                          <a:latin typeface="Times New Roman"/>
                        </a:rPr>
                        <a:t>Expert-led, timed auctions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spc="16">
                          <a:solidFill>
                            <a:srgbClr val="000000"/>
                          </a:solidFill>
                          <a:latin typeface="Times New Roman"/>
                        </a:rPr>
                        <a:t>Unique and rare items, authenticity guarantee, secure platform</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spc="16" dirty="0">
                          <a:solidFill>
                            <a:srgbClr val="000000"/>
                          </a:solidFill>
                          <a:latin typeface="Times New Roman"/>
                        </a:rPr>
                        <a:t>High fees, limited bidding window, potentially inflated prices</a:t>
                      </a:r>
                      <a:endParaRPr lang="en-US" sz="1100" dirty="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u="sng" spc="16">
                          <a:solidFill>
                            <a:srgbClr val="332C2C"/>
                          </a:solidFill>
                          <a:latin typeface="Times New Roman"/>
                          <a:hlinkClick r:id="rId4" tooltip="https://www.catawiki.com/en/"/>
                        </a:rPr>
                        <a:t>https://www.catawiki.com/en/</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extLst>
                  <a:ext uri="{0D108BD9-81ED-4DB2-BD59-A6C34878D82A}">
                    <a16:rowId xmlns:a16="http://schemas.microsoft.com/office/drawing/2014/main" val="10003"/>
                  </a:ext>
                </a:extLst>
              </a:tr>
              <a:tr h="1394442">
                <a:tc>
                  <a:txBody>
                    <a:bodyPr/>
                    <a:lstStyle/>
                    <a:p>
                      <a:pPr algn="l">
                        <a:lnSpc>
                          <a:spcPts val="4317"/>
                        </a:lnSpc>
                        <a:defRPr/>
                      </a:pPr>
                      <a:r>
                        <a:rPr lang="en-US" sz="3598" spc="33">
                          <a:solidFill>
                            <a:srgbClr val="000000"/>
                          </a:solidFill>
                          <a:latin typeface="Times New Roman"/>
                        </a:rPr>
                        <a:t>Proxibid</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8"/>
                        </a:lnSpc>
                        <a:defRPr/>
                      </a:pPr>
                      <a:r>
                        <a:rPr lang="en-US" sz="1799" spc="16">
                          <a:solidFill>
                            <a:srgbClr val="000000"/>
                          </a:solidFill>
                          <a:latin typeface="Times New Roman"/>
                        </a:rPr>
                        <a:t>Online estate and business auctions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8"/>
                        </a:lnSpc>
                        <a:defRPr/>
                      </a:pPr>
                      <a:r>
                        <a:rPr lang="en-US" sz="1799" spc="16">
                          <a:solidFill>
                            <a:srgbClr val="000000"/>
                          </a:solidFill>
                          <a:latin typeface="Times New Roman"/>
                        </a:rPr>
                        <a:t>Varied auction formats, live bidding option</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8"/>
                        </a:lnSpc>
                        <a:defRPr/>
                      </a:pPr>
                      <a:r>
                        <a:rPr lang="en-US" sz="1799" spc="16">
                          <a:solidFill>
                            <a:srgbClr val="000000"/>
                          </a:solidFill>
                          <a:latin typeface="Times New Roman"/>
                        </a:rPr>
                        <a:t>Convenient access to estate sales, diverse items, potential for bargains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8"/>
                        </a:lnSpc>
                        <a:defRPr/>
                      </a:pPr>
                      <a:r>
                        <a:rPr lang="en-US" sz="1799" spc="16">
                          <a:solidFill>
                            <a:srgbClr val="000000"/>
                          </a:solidFill>
                          <a:latin typeface="Times New Roman"/>
                        </a:rPr>
                        <a:t>Limited item descriptions, location-specific, requires registration</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8"/>
                        </a:lnSpc>
                        <a:defRPr/>
                      </a:pPr>
                      <a:r>
                        <a:rPr lang="en-US" sz="1799" u="sng" spc="16">
                          <a:solidFill>
                            <a:srgbClr val="332C2C"/>
                          </a:solidFill>
                          <a:latin typeface="Times New Roman"/>
                          <a:hlinkClick r:id="rId5" tooltip="https://www.proxibid.com/"/>
                        </a:rPr>
                        <a:t>https://www.proxibid.com/</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429519">
                <a:tc>
                  <a:txBody>
                    <a:bodyPr/>
                    <a:lstStyle/>
                    <a:p>
                      <a:pPr algn="l">
                        <a:lnSpc>
                          <a:spcPts val="4317"/>
                        </a:lnSpc>
                        <a:defRPr/>
                      </a:pPr>
                      <a:r>
                        <a:rPr lang="en-US" sz="3598" spc="33">
                          <a:solidFill>
                            <a:srgbClr val="000000"/>
                          </a:solidFill>
                          <a:latin typeface="Times New Roman"/>
                        </a:rPr>
                        <a:t>The Auction Room</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spc="16">
                          <a:solidFill>
                            <a:srgbClr val="000000"/>
                          </a:solidFill>
                          <a:latin typeface="Times New Roman"/>
                        </a:rPr>
                        <a:t>High-value art and collectibles auctions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spc="16">
                          <a:solidFill>
                            <a:srgbClr val="000000"/>
                          </a:solidFill>
                          <a:latin typeface="Times New Roman"/>
                        </a:rPr>
                        <a:t>Live bidding with video streaming, expert appraisals</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spc="16">
                          <a:solidFill>
                            <a:srgbClr val="000000"/>
                          </a:solidFill>
                          <a:latin typeface="Times New Roman"/>
                        </a:rPr>
                        <a:t>Access to valuable items, transparent process, professional platform</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spc="16">
                          <a:solidFill>
                            <a:srgbClr val="000000"/>
                          </a:solidFill>
                          <a:latin typeface="Times New Roman"/>
                        </a:rPr>
                        <a:t>High fees, limited audience, requires registration</a:t>
                      </a:r>
                      <a:endParaRPr lang="en-US" sz="110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tc>
                  <a:txBody>
                    <a:bodyPr/>
                    <a:lstStyle/>
                    <a:p>
                      <a:pPr algn="l">
                        <a:lnSpc>
                          <a:spcPts val="2158"/>
                        </a:lnSpc>
                        <a:defRPr/>
                      </a:pPr>
                      <a:r>
                        <a:rPr lang="en-US" sz="1799" u="sng" dirty="0">
                          <a:solidFill>
                            <a:srgbClr val="332C2C"/>
                          </a:solidFill>
                          <a:latin typeface="Times New Roman"/>
                          <a:hlinkClick r:id="rId6" tooltip="https://www.the-saleroom.com/en-gb"/>
                        </a:rPr>
                        <a:t>https://www.the-saleroom.com/en-gb</a:t>
                      </a:r>
                      <a:endParaRPr lang="en-US" sz="1100" dirty="0"/>
                    </a:p>
                  </a:txBody>
                  <a:tcPr marL="89535" marR="89535" marT="89535" marB="8953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F79646"/>
                    </a:solidFill>
                  </a:tcPr>
                </a:tc>
                <a:extLst>
                  <a:ext uri="{0D108BD9-81ED-4DB2-BD59-A6C34878D82A}">
                    <a16:rowId xmlns:a16="http://schemas.microsoft.com/office/drawing/2014/main" val="10005"/>
                  </a:ext>
                </a:extLst>
              </a:tr>
            </a:tbl>
          </a:graphicData>
        </a:graphic>
      </p:graphicFrame>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78480" cy="10281645"/>
            <a:chOff x="0" y="0"/>
            <a:chExt cx="24371307" cy="13708860"/>
          </a:xfrm>
        </p:grpSpPr>
        <p:sp>
          <p:nvSpPr>
            <p:cNvPr id="3" name="Freeform 3"/>
            <p:cNvSpPr/>
            <p:nvPr/>
          </p:nvSpPr>
          <p:spPr>
            <a:xfrm>
              <a:off x="0" y="0"/>
              <a:ext cx="24371300" cy="13708887"/>
            </a:xfrm>
            <a:custGeom>
              <a:avLst/>
              <a:gdLst/>
              <a:ahLst/>
              <a:cxnLst/>
              <a:rect l="l" t="t" r="r" b="b"/>
              <a:pathLst>
                <a:path w="24371300" h="13708887">
                  <a:moveTo>
                    <a:pt x="0" y="13708887"/>
                  </a:moveTo>
                  <a:lnTo>
                    <a:pt x="24371300" y="13708887"/>
                  </a:lnTo>
                  <a:lnTo>
                    <a:pt x="24371300" y="0"/>
                  </a:lnTo>
                  <a:lnTo>
                    <a:pt x="0" y="0"/>
                  </a:lnTo>
                  <a:lnTo>
                    <a:pt x="0" y="13708887"/>
                  </a:lnTo>
                  <a:close/>
                </a:path>
              </a:pathLst>
            </a:custGeom>
            <a:solidFill>
              <a:srgbClr val="F5F2EE"/>
            </a:solidFill>
          </p:spPr>
        </p:sp>
      </p:grpSp>
      <p:sp>
        <p:nvSpPr>
          <p:cNvPr id="4" name="Freeform 4"/>
          <p:cNvSpPr/>
          <p:nvPr/>
        </p:nvSpPr>
        <p:spPr>
          <a:xfrm>
            <a:off x="0" y="5355"/>
            <a:ext cx="18278480" cy="10281645"/>
          </a:xfrm>
          <a:custGeom>
            <a:avLst/>
            <a:gdLst/>
            <a:ahLst/>
            <a:cxnLst/>
            <a:rect l="l" t="t" r="r" b="b"/>
            <a:pathLst>
              <a:path w="18278480" h="10281645">
                <a:moveTo>
                  <a:pt x="0" y="0"/>
                </a:moveTo>
                <a:lnTo>
                  <a:pt x="18278480" y="0"/>
                </a:lnTo>
                <a:lnTo>
                  <a:pt x="18278480" y="10281645"/>
                </a:lnTo>
                <a:lnTo>
                  <a:pt x="0" y="10281645"/>
                </a:lnTo>
                <a:lnTo>
                  <a:pt x="0" y="0"/>
                </a:lnTo>
                <a:close/>
              </a:path>
            </a:pathLst>
          </a:custGeom>
          <a:blipFill>
            <a:blip r:embed="rId2"/>
            <a:stretch>
              <a:fillRect/>
            </a:stretch>
          </a:blipFill>
        </p:spPr>
      </p:sp>
      <p:sp>
        <p:nvSpPr>
          <p:cNvPr id="5" name="TextBox 5"/>
          <p:cNvSpPr txBox="1"/>
          <p:nvPr/>
        </p:nvSpPr>
        <p:spPr>
          <a:xfrm>
            <a:off x="990600" y="1485900"/>
            <a:ext cx="7557009" cy="923330"/>
          </a:xfrm>
          <a:prstGeom prst="rect">
            <a:avLst/>
          </a:prstGeom>
        </p:spPr>
        <p:txBody>
          <a:bodyPr lIns="0" tIns="0" rIns="0" bIns="0" rtlCol="0" anchor="t">
            <a:spAutoFit/>
          </a:bodyPr>
          <a:lstStyle/>
          <a:p>
            <a:pPr algn="l">
              <a:lnSpc>
                <a:spcPts val="7196"/>
              </a:lnSpc>
            </a:pPr>
            <a:r>
              <a:rPr lang="en-US" sz="7200" spc="-129" dirty="0">
                <a:solidFill>
                  <a:srgbClr val="332C2C"/>
                </a:solidFill>
                <a:latin typeface="Times New Roman" panose="02020603050405020304" pitchFamily="18" charset="0"/>
                <a:cs typeface="Times New Roman" panose="02020603050405020304" pitchFamily="18" charset="0"/>
              </a:rPr>
              <a:t>Block Diagram </a:t>
            </a:r>
          </a:p>
        </p:txBody>
      </p:sp>
    </p:spTree>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510</Words>
  <Application>Microsoft Office PowerPoint</Application>
  <PresentationFormat>Custom</PresentationFormat>
  <Paragraphs>91</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Calibri</vt:lpstr>
      <vt:lpstr>Times New Roman Bold</vt:lpstr>
      <vt:lpstr>Arial</vt:lpstr>
      <vt:lpstr>Cambria</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 basically people having any unique products like books, coin or another physical product contacts the auctioneer for the sell of their things which are definitely passed through many quality checks to confirm whether it is original or not. After this</dc:title>
  <cp:lastModifiedBy>Varun Madkaikar</cp:lastModifiedBy>
  <cp:revision>2</cp:revision>
  <dcterms:created xsi:type="dcterms:W3CDTF">2006-08-16T00:00:00Z</dcterms:created>
  <dcterms:modified xsi:type="dcterms:W3CDTF">2024-02-27T19:17:56Z</dcterms:modified>
  <dc:identifier>DAF9_stfWv8</dc:identifier>
</cp:coreProperties>
</file>

<file path=docProps/thumbnail.jpeg>
</file>